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6"/>
  </p:notesMasterIdLst>
  <p:sldIdLst>
    <p:sldId id="371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372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  <p:sldId id="345" r:id="rId90"/>
    <p:sldId id="346" r:id="rId91"/>
    <p:sldId id="347" r:id="rId92"/>
    <p:sldId id="348" r:id="rId93"/>
    <p:sldId id="349" r:id="rId94"/>
    <p:sldId id="350" r:id="rId95"/>
    <p:sldId id="351" r:id="rId96"/>
    <p:sldId id="352" r:id="rId97"/>
    <p:sldId id="353" r:id="rId98"/>
    <p:sldId id="354" r:id="rId99"/>
    <p:sldId id="355" r:id="rId100"/>
    <p:sldId id="356" r:id="rId101"/>
    <p:sldId id="357" r:id="rId102"/>
    <p:sldId id="358" r:id="rId103"/>
    <p:sldId id="359" r:id="rId104"/>
    <p:sldId id="360" r:id="rId105"/>
    <p:sldId id="361" r:id="rId106"/>
    <p:sldId id="362" r:id="rId107"/>
    <p:sldId id="363" r:id="rId108"/>
    <p:sldId id="364" r:id="rId109"/>
    <p:sldId id="365" r:id="rId110"/>
    <p:sldId id="366" r:id="rId111"/>
    <p:sldId id="367" r:id="rId112"/>
    <p:sldId id="368" r:id="rId113"/>
    <p:sldId id="369" r:id="rId114"/>
    <p:sldId id="370" r:id="rId1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erner" initials="Cerner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555" autoAdjust="0"/>
  </p:normalViewPr>
  <p:slideViewPr>
    <p:cSldViewPr snapToGrid="0">
      <p:cViewPr varScale="1">
        <p:scale>
          <a:sx n="24" d="100"/>
          <a:sy n="24" d="100"/>
        </p:scale>
        <p:origin x="86" y="5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commentAuthors" Target="commentAuthor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4-08-25T11:42:53.754" idx="2">
    <p:pos x="7906" y="1738"/>
    <p:text>&gt; Right click and select change picture to add sponsor logo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5" name="Shape 15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© Cerner 2016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FD62D3-BB65-47B7-B482-3500296D899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39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7" name="Shape 37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Handle paging in the application, which helps ensure you’re run against most servers. Check for the “next” link to see if there are additional pages.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3" name="Shape 3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previous link isn’t in this example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9" name="Shape 4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9" name="Shape 41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Note: AllergyIntolerance/123 is looking up an Allergy by its id (not a patient id). Similarly, AllergyIntolerance?_id=123 is looking up allergy by id, not by the patient id.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31" name="Shape 43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Be aware that querying by a field that isn’t required may mean that values that weren’t mapped or understood by the FHIR server won’t be returned. </a:t>
            </a:r>
          </a:p>
          <a:p>
            <a:endParaRPr dirty="0"/>
          </a:p>
          <a:p>
            <a:r>
              <a:rPr dirty="0"/>
              <a:t>In the Allergy case, STU 3 is addressing this issue with allergies by requiring the status and adding an “unknown” that could be used to ensure all possible allergies can be retrieved.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76" name="Shape 47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Note: this should show in the narrative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81" name="Shape 48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Not a modifier</a:t>
            </a:r>
          </a:p>
          <a:p>
            <a:r>
              <a:t>Extension to patient.birthDate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Shape 48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90" name="Shape 49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Can be used to describe other things, like desired implementations or capabilities, we’ll concentrate on describing a FHIR server contract.</a:t>
            </a:r>
          </a:p>
          <a:p>
            <a:endParaRPr/>
          </a:p>
          <a:p>
            <a:r>
              <a:t>Not enough to completely configure, but a step in that direction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Shape 49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0" name="Shape 50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 defines a large part of the contract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6" name="Shape 51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Note: Make sure to remove spaces in your URL for FHIR - there should be none, and having spaces in the server URL will cause errors. HTTP URLs are space and case sensitive.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3" name="Shape 25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Decimals, precision matters (e.g.: use big decimal)</a:t>
            </a:r>
          </a:p>
          <a:p>
            <a:r>
              <a:t>Instant is for machines, DateTime is for humans. Instant MUST have seconds and zone.</a:t>
            </a:r>
          </a:p>
          <a:p>
            <a:r>
              <a:t>DateTime is year, year/month, year/month/day, year/month/day/time (must have zone if there’s a time). Seconds are required (XML definition/schema), but can be ignored or zero.</a:t>
            </a:r>
          </a:p>
          <a:p>
            <a:r>
              <a:t>Date is year, year/month, year/month/day</a:t>
            </a:r>
          </a:p>
          <a:p>
            <a:r>
              <a:t>Time is zone-less, dateless (see you at 8:00 AM every day)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Second link shows </a:t>
            </a:r>
            <a:r>
              <a:rPr lang="en-US" dirty="0" err="1"/>
              <a:t>Oauth</a:t>
            </a:r>
            <a:r>
              <a:rPr lang="en-US" dirty="0"/>
              <a:t> required endpoint</a:t>
            </a:r>
          </a:p>
        </p:txBody>
      </p:sp>
    </p:spTree>
    <p:extLst>
      <p:ext uri="{BB962C8B-B14F-4D97-AF65-F5344CB8AC3E}">
        <p14:creationId xmlns:p14="http://schemas.microsoft.com/office/powerpoint/2010/main" val="9843109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Shape 53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36" name="Shape 53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StructureDefinition resource (in DSTU 2)</a:t>
            </a:r>
          </a:p>
          <a:p>
            <a:r>
              <a:t>Detailed description of contracts, per user case or per system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Shape 54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41" name="Shape 5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Compatible: If core binds as required, you can’t change it</a:t>
            </a:r>
          </a:p>
          <a:p>
            <a:r>
              <a:t>If core has 1..*, you can’t change to 0..*, but can change to 1..1</a:t>
            </a:r>
          </a:p>
          <a:p>
            <a:endParaRPr/>
          </a:p>
          <a:p>
            <a:endParaRPr/>
          </a:p>
          <a:p>
            <a:r>
              <a:t>Goal: must be safe to process a resource without the profile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Shape 54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47" name="Shape 5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Part of an Implementation Guide (DAF)</a:t>
            </a:r>
          </a:p>
          <a:p>
            <a:r>
              <a:rPr dirty="0"/>
              <a:t>Differential is good at showing differences from core</a:t>
            </a:r>
          </a:p>
          <a:p>
            <a:r>
              <a:rPr dirty="0"/>
              <a:t>“Must Support” - it’s fuzzy…</a:t>
            </a:r>
          </a:p>
          <a:p>
            <a:r>
              <a:rPr dirty="0"/>
              <a:t>This profile binds </a:t>
            </a:r>
            <a:r>
              <a:rPr dirty="0" err="1"/>
              <a:t>Condition.code</a:t>
            </a:r>
            <a:r>
              <a:rPr dirty="0"/>
              <a:t> to a value set, binds severity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Shape 56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66" name="Shape 56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need to ensure you properly escape/encode the URL so that protected characters are percent encoded. This is to ensure that the server can interpret the URL correctly. Postman does this for you, and *some* http libraries will, but make sure your code (or app) handles this logic to encode or decode as needed.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3" name="Shape 2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Code: codified value (usually from a set of values) to represent a concept.</a:t>
            </a:r>
          </a:p>
          <a:p>
            <a:r>
              <a:t>Coding: Code + meta data (e.g., system, version)</a:t>
            </a:r>
          </a:p>
          <a:p>
            <a:r>
              <a:t>CodeableConcept allows you to choose a list of codes, e.g.: multiple terminologies</a:t>
            </a:r>
          </a:p>
          <a:p>
            <a:r>
              <a:t>CodeableConcept references Coding, Coding references a Code.</a:t>
            </a:r>
          </a:p>
          <a:p>
            <a:r>
              <a:t>Code: m, f, unk</a:t>
            </a:r>
          </a:p>
          <a:p>
            <a:r>
              <a:t>Coding: m, + system</a:t>
            </a:r>
          </a:p>
          <a:p>
            <a:r>
              <a:t>CodeableConcept: Relationship type for patient contacts, Observation type (e.g.: height/weight, Loinc, SNOMED)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9" name="Shape 27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That number to the side…?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5" name="Shape 28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If you are adverse to change, choose 4+</a:t>
            </a:r>
          </a:p>
          <a:p>
            <a:r>
              <a:t>… which doesn’t exist in DSTU 2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8" name="Shape 2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Required: for codeableConcept, you can’t just send “text”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3" name="Shape 3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If a binding isn’t “required” by core spec, we’ll call out what our binding strength is in documentation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1" name="Shape 31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 is often the fall back if a client application doesn’t understand the FHIR resource in question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8" name="Shape 3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example is searching for all allergies for patient 123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>
            <a:lvl1pPr>
              <a:defRPr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" name="Shape 1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48" name="Shape 14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- n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0" name="Text Placeholder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539879" y="9838506"/>
            <a:ext cx="14795502" cy="8343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aseline="0">
                <a:solidFill>
                  <a:srgbClr val="FFFFF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13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539879" y="10899043"/>
            <a:ext cx="14795502" cy="5745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 i="1" baseline="0">
                <a:solidFill>
                  <a:srgbClr val="FFFFF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9" name="Text Placeholder 13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539879" y="11744313"/>
            <a:ext cx="14795502" cy="57451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 i="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fld id="{B00CC99A-1AEC-4AAA-92D0-EFFF73746BF4}" type="datetime4">
              <a:rPr lang="en-US" smtClean="0"/>
              <a:t>November 15, 2016</a:t>
            </a:fld>
            <a:endParaRPr lang="en-US" dirty="0"/>
          </a:p>
        </p:txBody>
      </p:sp>
      <p:sp>
        <p:nvSpPr>
          <p:cNvPr id="13" name="Rectangle 7"/>
          <p:cNvSpPr>
            <a:spLocks/>
          </p:cNvSpPr>
          <p:nvPr userDrawn="1"/>
        </p:nvSpPr>
        <p:spPr bwMode="auto">
          <a:xfrm>
            <a:off x="5" y="4632510"/>
            <a:ext cx="24383994" cy="47312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216" tIns="43608" rIns="87216" bIns="43608" anchor="ctr"/>
          <a:lstStyle/>
          <a:p>
            <a:pPr algn="ctr" defTabSz="431800"/>
            <a:endParaRPr lang="en-US" sz="3600" dirty="0">
              <a:solidFill>
                <a:srgbClr val="FFFFFF"/>
              </a:solidFill>
              <a:latin typeface="Franklin Gothic Book" pitchFamily="34" charset="0"/>
            </a:endParaRPr>
          </a:p>
        </p:txBody>
      </p:sp>
      <p:sp>
        <p:nvSpPr>
          <p:cNvPr id="15" name="Title 3"/>
          <p:cNvSpPr>
            <a:spLocks noGrp="1"/>
          </p:cNvSpPr>
          <p:nvPr>
            <p:ph type="title"/>
          </p:nvPr>
        </p:nvSpPr>
        <p:spPr>
          <a:xfrm>
            <a:off x="1539875" y="4899039"/>
            <a:ext cx="13715174" cy="4270366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70277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>
            <a:lvl1pPr>
              <a:defRPr sz="9700"/>
            </a:lvl1pPr>
          </a:lstStyle>
          <a:p>
            <a:r>
              <a:t>Title Text</a:t>
            </a:r>
          </a:p>
        </p:txBody>
      </p:sp>
      <p:sp>
        <p:nvSpPr>
          <p:cNvPr id="31" name="Shape 31"/>
          <p:cNvSpPr/>
          <p:nvPr/>
        </p:nvSpPr>
        <p:spPr>
          <a:xfrm>
            <a:off x="132848" y="124530"/>
            <a:ext cx="24118302" cy="13466939"/>
          </a:xfrm>
          <a:prstGeom prst="rect">
            <a:avLst/>
          </a:prstGeom>
          <a:ln w="3429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41" name="Shape 41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hape 4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hape 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hape 5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8" name="Shape 68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hape 6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hape 7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–Johnny Appleseed</a:t>
            </a:r>
          </a:p>
        </p:txBody>
      </p:sp>
      <p:sp>
        <p:nvSpPr>
          <p:cNvPr id="95" name="Shape 95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.cerner.com/millennium/overview/" TargetMode="External"/><Relationship Id="rId2" Type="http://schemas.openxmlformats.org/officeDocument/2006/relationships/hyperlink" Target="http://fhir.cerner.com/dstu2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-open.cerner.com/dstu2/ec2458f2-1e24-41c8-b71b-0e701af7583d/MedicationOrder?patient=12724069&amp;_format=json" TargetMode="External"/><Relationship Id="rId2" Type="http://schemas.openxmlformats.org/officeDocument/2006/relationships/hyperlink" Target="https://fhir-open.cerner.com/dstu2/ec2458f2-1e24-41c8-b71b-0e701af7583d/MedicationStatement?patient=12724069&amp;_format=json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fhir-open.sandboxcerner.com/dstu2/0b8a0111-e8e6-4c26-a91c-5069cbc6b1ca/MedicationOrder?patient=4478007&amp;_format=json" TargetMode="Externa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-open.cerner.com/dstu2/ec2458f2-1e24-41c8-b71b-0e701af7583d/Device?patient=12724067&amp;_format=json" TargetMode="External"/><Relationship Id="rId2" Type="http://schemas.openxmlformats.org/officeDocument/2006/relationships/hyperlink" Target="https://fhir-open.cerner.com/dstu2/ec2458f2-1e24-41c8-b71b-0e701af7583d/Device?patient=12724069&amp;_format=json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fhir-open.sandboxcerner.com/dstu2/0b8a0111-e8e6-4c26-a91c-5069cbc6b1ca/Device?patient=1316024&amp;_format=json" TargetMode="Externa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-open.sandboxcerner.com/dstu2/0b8a0111-e8e6-4c26-a91c-5069cbc6b1ca/RelatedPerson?patient=1316024&amp;_format=json" TargetMode="External"/><Relationship Id="rId2" Type="http://schemas.openxmlformats.org/officeDocument/2006/relationships/hyperlink" Target="https://fhir-open.cerner.com/dstu2/ec2458f2-1e24-41c8-b71b-0e701af7583d/RelatedPerson?patient=12742400&amp;_format=json" TargetMode="External"/><Relationship Id="rId1" Type="http://schemas.openxmlformats.org/officeDocument/2006/relationships/slideLayout" Target="../slideLayouts/slideLayout13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-open.sandboxcerner.com/dstu2/0b8a0111-e8e6-4c26-a91c-5069cbc6b1ca/MedicationStatement?patient=4342010&amp;status=draft&amp;_format=json" TargetMode="External"/><Relationship Id="rId2" Type="http://schemas.openxmlformats.org/officeDocument/2006/relationships/hyperlink" Target="https://fhir-open.cerner.com/dstu2/ec2458f2-1e24-41c8-b71b-0e701af7583d/MedicationStatement?patient=12724067&amp;status=draft&amp;_format=json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fhir.cerner.com/dstu2/condition/#terminology-bindings" TargetMode="External"/><Relationship Id="rId4" Type="http://schemas.openxmlformats.org/officeDocument/2006/relationships/hyperlink" Target="https://fhir.cerner.com/millennium/dstu2/medications/medication-statement/#terminology-bindings" TargetMode="Externa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valueset-medication-statement-status.html" TargetMode="Externa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1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datatypes.html#primitive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datatypes.html#complex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datatypes.html#codesyste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dstu2/http.html#mime-type" TargetMode="Externa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dstu2/resource.html" TargetMode="Externa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hl7.org/fhir/dstu2/resourcelist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resource.html#maturity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hl7.org/fhir/dstu2/patient.html#tx" TargetMode="Externa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terminologies.html#strength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fhir.cerner.com/dstu2/condition/#terminology-binding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3.png"/><Relationship Id="rId4" Type="http://schemas.openxmlformats.org/officeDocument/2006/relationships/hyperlink" Target="https://fhir.cerner.com/millennium/dstu2/general-clinical/condition/#terminology-bindings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narrative.html#Narrativ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dstu2/resourcelist.html" TargetMode="Externa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fhir.cerner.com/dstu2/patient/#parameters" TargetMode="External"/><Relationship Id="rId2" Type="http://schemas.openxmlformats.org/officeDocument/2006/relationships/hyperlink" Target="https://fhir.cerner.com/millennium/dstu2/individuals/patient/#parameters" TargetMode="Externa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://hl7.org/fhir/dstu2/index.html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dstu2/http.html#read" TargetMode="Externa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dstu2/resource.html#id" TargetMode="Externa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://hl7.org/fhir/dstu2/patient.html#search" TargetMode="Externa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.cerner.com/millennium/dstu2/individuals/patient/#parameters" TargetMode="External"/><Relationship Id="rId2" Type="http://schemas.openxmlformats.org/officeDocument/2006/relationships/hyperlink" Target="http://fhir.cerner.com/dstu2/patient/#parameters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search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http.html#pagi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hl7.org/index.php?title=FHI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dstu2/http.html#create" TargetMode="Externa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dstu2/http.html#update" TargetMode="Externa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dstu2/http.html#2.1.0.10.2" TargetMode="Externa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-open.cerner.com/dstu2/ec2458f2-1e24-41c8-b71b-0e701af7583d/Patient/12724067?_format=jso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png"/><Relationship Id="rId4" Type="http://schemas.openxmlformats.org/officeDocument/2006/relationships/hyperlink" Target="http://hl7.org/fhir/dstu2/datatypes.html#HumanName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-open.cerner.com/dstu2/ec2458f2-1e24-41c8-b71b-0e701af7583d/AllergyIntolerance?status=active,unconfirmed,confirmed&amp;patient=12742400&amp;_format=json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fhir-open.sandboxcerner.com/dstu2/0b8a0111-e8e6-4c26-a91c-5069cbc6b1ca/AllergyIntolerance?patient=1316024&amp;_format=json" TargetMode="External"/><Relationship Id="rId4" Type="http://schemas.openxmlformats.org/officeDocument/2006/relationships/hyperlink" Target="https://fhir-open.cerner.com/dstu2/ec2458f2-1e24-41c8-b71b-0e701af7583d/AllergyIntolerance?patient=12742400&amp;_format=json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hapifhir.io/index.html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valueset-allergy-intolerance-status.html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allergyintolerance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-open.sandboxcerner.com/dstu2/0b8a0111-e8e6-4c26-a91c-5069cbc6b1ca/MedicationOrder?patient=1316024&amp;status=active,on-hold&amp;_format=json" TargetMode="External"/><Relationship Id="rId2" Type="http://schemas.openxmlformats.org/officeDocument/2006/relationships/hyperlink" Target="https://fhir-open.cerner.com/dstu2/ec2458f2-1e24-41c8-b71b-0e701af7583d/MedicationOrder?patient=12724066&amp;status=active,on-hold&amp;_format=json" TargetMode="External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-open.cerner.com/dstu2/ec2458f2-1e24-41c8-b71b-0e701af7583d/MedicationOrder?patient=12724066&amp;_count=10&amp;_format=json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fhir-open.sandboxcerner.com/dstu2/0b8a0111-e8e6-4c26-a91c-5069cbc6b1ca/MedicationOrder?patient=1316024&amp;-pageContext=1184038_1184051_1316024_1_1&amp;-pageDirection=NEXT&amp;_format=json" TargetMode="External"/><Relationship Id="rId4" Type="http://schemas.openxmlformats.org/officeDocument/2006/relationships/hyperlink" Target="https://fhir-open.cerner.com/dstu2/ec2458f2-1e24-41c8-b71b-0e701af7583d/MedicationOrder?patient=12724066&amp;-pageContext=3662635_15415858_12724066_1_1&amp;-pageDirection=NEXT&amp;_format=json" TargetMode="Externa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://hl7.org/fhir/dstu2/medicationorder.html#bnr" TargetMode="Externa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hyperlink" Target="https://fhir-open.cerner.com/dstu2/ec2458f2-1e24-41c8-b71b-0e701af7583d/Patient?identifier=urn:oid:2.16.840.1.113883.3.787.0.0|9002418477&amp;_format=json" TargetMode="External"/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extensibility.html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extension-patient-birthtime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1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conformance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hl7.org/fhir/directory.html" TargetMode="External"/><Relationship Id="rId1" Type="http://schemas.openxmlformats.org/officeDocument/2006/relationships/slideLayout" Target="../slideLayouts/slideLayout1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.cerner.com/millennium/dstu2/individuals/patient/#extensions" TargetMode="External"/><Relationship Id="rId2" Type="http://schemas.openxmlformats.org/officeDocument/2006/relationships/hyperlink" Target="http://fhir.cerner.com/dstu2/patient/#extensions" TargetMode="External"/><Relationship Id="rId1" Type="http://schemas.openxmlformats.org/officeDocument/2006/relationships/slideLayout" Target="../slideLayouts/slideLayout1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-open.cerner.com/dstu2/ec2458f2-1e24-41c8-b71b-0e701af7583d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-open.cerner.com/dstu2/ec2458f2-1e24-41c8-b71b-0e701af7583d/metadata?_format=json" TargetMode="External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3.png"/><Relationship Id="rId5" Type="http://schemas.openxmlformats.org/officeDocument/2006/relationships/hyperlink" Target="https://fhir-open.sandboxcerner.com/dstu2/0b8a0111-e8e6-4c26-a91c-5069cbc6b1ca/metadata?_format=json" TargetMode="External"/><Relationship Id="rId4" Type="http://schemas.openxmlformats.org/officeDocument/2006/relationships/hyperlink" Target="https://fhir-ehr-code.cerner.com/dstu2/ec2458f2-1e24-41c8-b71b-0e701af7583d/metadata?_format=json" TargetMode="Externa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hyperlink" Target="http://hl7.org/fhir/dstu2/conformance.html" TargetMode="Externa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6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profiling.html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daf/daf-condition.html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8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dstu2/iglist.html" TargetMode="External"/><Relationship Id="rId2" Type="http://schemas.openxmlformats.org/officeDocument/2006/relationships/hyperlink" Target="http://www.fhir.org/guides/argonaut/r2/" TargetMode="External"/><Relationship Id="rId1" Type="http://schemas.openxmlformats.org/officeDocument/2006/relationships/slideLayout" Target="../slideLayouts/slideLayout1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s://fhir-open.cerner.com/dstu2/ec2458f2-1e24-41c8-b71b-0e701af7583d/Observation?patient=12724066&amp;code=http://loinc.org|8480-6,http://loinc.org|8462-4&amp;_format=json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fhir-open.cerner.com/dstu2/ec2458f2-1e24-41c8-b71b-0e701af7583d/Observation?patient=12724066&amp;code=http://loinc.org|55284-4&amp;_format=json" TargetMode="Externa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://hl7.org/fhir/dstu2/observation.html" TargetMode="Externa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hyperlink" Target="http://fhir.cerner.com/millennium/dstu2/diagnostic/observation/#parameters" TargetMode="External"/><Relationship Id="rId2" Type="http://schemas.openxmlformats.org/officeDocument/2006/relationships/hyperlink" Target="http://fhir.cerner.com/dstu2/observation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539879" y="10219506"/>
            <a:ext cx="14795502" cy="834328"/>
          </a:xfrm>
        </p:spPr>
        <p:txBody>
          <a:bodyPr/>
          <a:lstStyle/>
          <a:p>
            <a:r>
              <a:rPr lang="en-US" dirty="0"/>
              <a:t>Brian Heits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539879" y="11203843"/>
            <a:ext cx="14795502" cy="574514"/>
          </a:xfrm>
        </p:spPr>
        <p:txBody>
          <a:bodyPr/>
          <a:lstStyle/>
          <a:p>
            <a:r>
              <a:rPr lang="en-US" dirty="0"/>
              <a:t>Lead Software Engineer – Edge Professional Services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539879" y="12049113"/>
            <a:ext cx="14795502" cy="574514"/>
          </a:xfrm>
        </p:spPr>
        <p:txBody>
          <a:bodyPr/>
          <a:lstStyle/>
          <a:p>
            <a:r>
              <a:rPr lang="en-US" dirty="0"/>
              <a:t>June 1</a:t>
            </a:r>
            <a:r>
              <a:rPr lang="en-US" baseline="30000" dirty="0"/>
              <a:t>st</a:t>
            </a:r>
            <a:r>
              <a:rPr lang="en-US" dirty="0"/>
              <a:t> – 4</a:t>
            </a:r>
            <a:r>
              <a:rPr lang="en-US" baseline="30000" dirty="0"/>
              <a:t>th</a:t>
            </a:r>
            <a:r>
              <a:rPr lang="en-US" dirty="0"/>
              <a:t>, 2021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01" y="4915329"/>
            <a:ext cx="12573006" cy="424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402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6070599" y="11048999"/>
            <a:ext cx="1224280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Latest Millennium Production: DSTU2/1.0.2</a:t>
            </a:r>
          </a:p>
        </p:txBody>
      </p:sp>
      <p:sp>
        <p:nvSpPr>
          <p:cNvPr id="232" name="Shape 232"/>
          <p:cNvSpPr/>
          <p:nvPr/>
        </p:nvSpPr>
        <p:spPr>
          <a:xfrm>
            <a:off x="210925" y="12674549"/>
            <a:ext cx="848469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lang="en-US" u="sng" dirty="0">
                <a:hlinkClick r:id="rId3"/>
              </a:rPr>
              <a:t>https://fhir.cerner.com/millennium/overview/</a:t>
            </a:r>
            <a:endParaRPr u="sng" dirty="0">
              <a:hlinkClick r:id="rId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B45694-738D-43C4-851F-8D458E3970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4745" y="0"/>
            <a:ext cx="18462370" cy="10579874"/>
          </a:xfrm>
          <a:prstGeom prst="rect">
            <a:avLst/>
          </a:prstGeom>
        </p:spPr>
      </p:pic>
      <p:sp>
        <p:nvSpPr>
          <p:cNvPr id="230" name="Shape 230"/>
          <p:cNvSpPr/>
          <p:nvPr/>
        </p:nvSpPr>
        <p:spPr>
          <a:xfrm>
            <a:off x="588107" y="7598344"/>
            <a:ext cx="19857008" cy="3130154"/>
          </a:xfrm>
          <a:prstGeom prst="ellipse">
            <a:avLst/>
          </a:prstGeom>
          <a:ln w="63500">
            <a:solidFill>
              <a:schemeClr val="accent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dirty="0"/>
          </a:p>
        </p:txBody>
      </p:sp>
    </p:spTree>
  </p:cSld>
  <p:clrMapOvr>
    <a:masterClrMapping/>
  </p:clrMapOvr>
  <p:transition spd="slow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11</a:t>
            </a:r>
          </a:p>
        </p:txBody>
      </p:sp>
    </p:spTree>
  </p:cSld>
  <p:clrMapOvr>
    <a:masterClrMapping/>
  </p:clrMapOvr>
  <p:transition spd="slow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11</a:t>
            </a:r>
          </a:p>
        </p:txBody>
      </p:sp>
      <p:sp>
        <p:nvSpPr>
          <p:cNvPr id="578" name="Shape 5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Is </a:t>
            </a:r>
            <a:r>
              <a:rPr lang="en-US" dirty="0"/>
              <a:t>Timmy</a:t>
            </a:r>
            <a:r>
              <a:rPr dirty="0"/>
              <a:t> Smart</a:t>
            </a:r>
            <a:r>
              <a:rPr lang="en-US" dirty="0"/>
              <a:t> (id = 12724069)</a:t>
            </a:r>
            <a:r>
              <a:rPr dirty="0"/>
              <a:t> currently taking insulin</a:t>
            </a:r>
            <a:r>
              <a:rPr lang="en-US" dirty="0"/>
              <a:t> at home</a:t>
            </a:r>
            <a:r>
              <a:rPr dirty="0"/>
              <a:t>?</a:t>
            </a:r>
            <a:endParaRPr lang="en-US" dirty="0"/>
          </a:p>
          <a:p>
            <a:pPr lvl="1"/>
            <a:r>
              <a:rPr lang="en-US" dirty="0"/>
              <a:t>Hint: use </a:t>
            </a:r>
            <a:r>
              <a:rPr lang="en-US" dirty="0" err="1"/>
              <a:t>MedicationStatement</a:t>
            </a:r>
            <a:endParaRPr lang="en-US" dirty="0"/>
          </a:p>
        </p:txBody>
      </p:sp>
    </p:spTree>
  </p:cSld>
  <p:clrMapOvr>
    <a:masterClrMapping/>
  </p:clrMapOvr>
  <p:transition spd="slow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11: Answer</a:t>
            </a:r>
          </a:p>
        </p:txBody>
      </p:sp>
      <p:sp>
        <p:nvSpPr>
          <p:cNvPr id="581" name="Shape 5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Answer: Yes</a:t>
            </a:r>
            <a:r>
              <a:rPr lang="en-US" dirty="0"/>
              <a:t> (Lispro)</a:t>
            </a:r>
            <a:endParaRPr dirty="0"/>
          </a:p>
          <a:p>
            <a:r>
              <a:rPr dirty="0"/>
              <a:t>GET </a:t>
            </a:r>
            <a:r>
              <a:rPr lang="en-US" dirty="0">
                <a:hlinkClick r:id="rId2"/>
              </a:rPr>
              <a:t>https://fhir-open.cerner.com/dstu2/ec2458f2-1e24-41c8-b71b-0e701af7583d/MedicationStatement?patient=12724069&amp;_format=json</a:t>
            </a:r>
            <a:endParaRPr dirty="0"/>
          </a:p>
          <a:p>
            <a:r>
              <a:rPr dirty="0"/>
              <a:t>GET </a:t>
            </a:r>
            <a:r>
              <a:rPr lang="en-US" u="sng" dirty="0">
                <a:hlinkClick r:id="rId3"/>
              </a:rPr>
              <a:t>https://fhir-open.cerner.com/dstu2/ec2458f2-1e24-41c8-b71b-0e701af7583d/MedicationOrder?patient=12724069&amp;_format=json</a:t>
            </a:r>
            <a:endParaRPr u="sng" dirty="0">
              <a:hlinkClick r:id="rId4"/>
            </a:endParaRPr>
          </a:p>
        </p:txBody>
      </p:sp>
    </p:spTree>
  </p:cSld>
  <p:clrMapOvr>
    <a:masterClrMapping/>
  </p:clrMapOvr>
  <p:transition spd="slow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Shape 5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12</a:t>
            </a:r>
          </a:p>
        </p:txBody>
      </p:sp>
    </p:spTree>
  </p:cSld>
  <p:clrMapOvr>
    <a:masterClrMapping/>
  </p:clrMapOvr>
  <p:transition spd="slow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12</a:t>
            </a:r>
          </a:p>
        </p:txBody>
      </p:sp>
      <p:sp>
        <p:nvSpPr>
          <p:cNvPr id="586" name="Shape 58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</a:t>
            </a:r>
            <a:r>
              <a:rPr lang="en-US" dirty="0"/>
              <a:t>o</a:t>
            </a:r>
            <a:r>
              <a:rPr dirty="0"/>
              <a:t> has a pacemaker: </a:t>
            </a:r>
            <a:r>
              <a:rPr lang="en-US" dirty="0"/>
              <a:t>Joe</a:t>
            </a:r>
            <a:r>
              <a:rPr dirty="0"/>
              <a:t> Smart</a:t>
            </a:r>
            <a:r>
              <a:rPr lang="en-US" dirty="0"/>
              <a:t> (id = 12724067) or Timmy Smart (id = 12724069)</a:t>
            </a:r>
            <a:r>
              <a:rPr dirty="0"/>
              <a:t>?</a:t>
            </a:r>
            <a:endParaRPr lang="en-US" dirty="0"/>
          </a:p>
          <a:p>
            <a:r>
              <a:rPr lang="en-US" dirty="0"/>
              <a:t>Hint: Pacemaker name can be “Medtronic </a:t>
            </a:r>
            <a:r>
              <a:rPr lang="en-US" dirty="0" err="1"/>
              <a:t>Advisa</a:t>
            </a:r>
            <a:r>
              <a:rPr lang="en-US" dirty="0"/>
              <a:t> MRI </a:t>
            </a:r>
            <a:r>
              <a:rPr lang="en-US" dirty="0" err="1"/>
              <a:t>SureScan</a:t>
            </a:r>
            <a:r>
              <a:rPr lang="en-US" dirty="0"/>
              <a:t>”</a:t>
            </a:r>
            <a:endParaRPr dirty="0"/>
          </a:p>
        </p:txBody>
      </p:sp>
    </p:spTree>
  </p:cSld>
  <p:clrMapOvr>
    <a:masterClrMapping/>
  </p:clrMapOvr>
  <p:transition spd="slow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12: Answer</a:t>
            </a:r>
          </a:p>
        </p:txBody>
      </p:sp>
      <p:sp>
        <p:nvSpPr>
          <p:cNvPr id="589" name="Shape 5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Timmy</a:t>
            </a:r>
            <a:endParaRPr dirty="0"/>
          </a:p>
          <a:p>
            <a:r>
              <a:rPr dirty="0"/>
              <a:t>GET </a:t>
            </a:r>
            <a:r>
              <a:rPr lang="en-US" u="sng" dirty="0">
                <a:hlinkClick r:id="rId2"/>
              </a:rPr>
              <a:t>https://fhir-open.cerner.com/dstu2/ec2458f2-1e24-41c8-b71b-0e701af7583d/Device?patient=12724069&amp;_format=json</a:t>
            </a:r>
            <a:r>
              <a:rPr dirty="0"/>
              <a:t> </a:t>
            </a:r>
          </a:p>
          <a:p>
            <a:pPr lvl="1"/>
            <a:r>
              <a:rPr dirty="0"/>
              <a:t>and possibly Google (Medtronic </a:t>
            </a:r>
            <a:r>
              <a:rPr dirty="0" err="1"/>
              <a:t>Advisa</a:t>
            </a:r>
            <a:r>
              <a:rPr dirty="0"/>
              <a:t> MRI </a:t>
            </a:r>
            <a:r>
              <a:rPr dirty="0" err="1"/>
              <a:t>SureScan</a:t>
            </a:r>
            <a:r>
              <a:rPr dirty="0"/>
              <a:t>)</a:t>
            </a:r>
          </a:p>
          <a:p>
            <a:r>
              <a:rPr dirty="0"/>
              <a:t>GET </a:t>
            </a:r>
            <a:r>
              <a:rPr lang="en-US" u="sng" dirty="0">
                <a:hlinkClick r:id="rId3"/>
              </a:rPr>
              <a:t>https://fhir-open.cerner.com/dstu2/ec2458f2-1e24-41c8-b71b-0e701af7583d/Device?patient=12724067&amp;_format=json</a:t>
            </a:r>
            <a:endParaRPr u="sng" dirty="0">
              <a:hlinkClick r:id="rId4"/>
            </a:endParaRPr>
          </a:p>
        </p:txBody>
      </p:sp>
    </p:spTree>
  </p:cSld>
  <p:clrMapOvr>
    <a:masterClrMapping/>
  </p:clrMapOvr>
  <p:transition spd="slow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Shape 5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13</a:t>
            </a:r>
          </a:p>
        </p:txBody>
      </p:sp>
    </p:spTree>
  </p:cSld>
  <p:clrMapOvr>
    <a:masterClrMapping/>
  </p:clrMapOvr>
  <p:transition spd="slow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13</a:t>
            </a:r>
          </a:p>
        </p:txBody>
      </p:sp>
      <p:sp>
        <p:nvSpPr>
          <p:cNvPr id="594" name="Shape 59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Who is patient Tim Peter’s</a:t>
            </a:r>
            <a:r>
              <a:rPr lang="en-US" dirty="0"/>
              <a:t> (id = 12742400)</a:t>
            </a:r>
            <a:r>
              <a:rPr dirty="0"/>
              <a:t> </a:t>
            </a:r>
            <a:r>
              <a:rPr lang="en-US" dirty="0"/>
              <a:t>spouse</a:t>
            </a:r>
            <a:r>
              <a:rPr dirty="0"/>
              <a:t>?</a:t>
            </a:r>
            <a:endParaRPr lang="en-US" dirty="0"/>
          </a:p>
        </p:txBody>
      </p:sp>
    </p:spTree>
  </p:cSld>
  <p:clrMapOvr>
    <a:masterClrMapping/>
  </p:clrMapOvr>
  <p:transition spd="slow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13: Answer</a:t>
            </a:r>
          </a:p>
        </p:txBody>
      </p:sp>
      <p:sp>
        <p:nvSpPr>
          <p:cNvPr id="597" name="Shape 59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Answer: </a:t>
            </a:r>
            <a:r>
              <a:rPr lang="en-US" dirty="0"/>
              <a:t>Amanda Peters</a:t>
            </a:r>
            <a:endParaRPr dirty="0"/>
          </a:p>
          <a:p>
            <a:r>
              <a:rPr dirty="0"/>
              <a:t>GET </a:t>
            </a:r>
            <a:r>
              <a:rPr lang="en-US" u="sng" dirty="0">
                <a:hlinkClick r:id="rId2"/>
              </a:rPr>
              <a:t>https://fhir-open.cerner.com/dstu2/ec2458f2-1e24-41c8-b71b-0e701af7583d/RelatedPerson?patient=12742400&amp;_format=json</a:t>
            </a:r>
            <a:endParaRPr u="sng" dirty="0">
              <a:hlinkClick r:id="rId3"/>
            </a:endParaRPr>
          </a:p>
        </p:txBody>
      </p:sp>
    </p:spTree>
  </p:cSld>
  <p:clrMapOvr>
    <a:masterClrMapping/>
  </p:clrMapOvr>
  <p:transition spd="slow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1DA77B-E441-4FBD-8159-8DD9A51A8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631" y="1308117"/>
            <a:ext cx="18886737" cy="10187197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/>
        </p:nvSpPr>
        <p:spPr>
          <a:xfrm>
            <a:off x="9020894" y="6197599"/>
            <a:ext cx="6596212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Data Types</a:t>
            </a:r>
          </a:p>
        </p:txBody>
      </p:sp>
      <p:sp>
        <p:nvSpPr>
          <p:cNvPr id="244" name="Shape 244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dirty="0"/>
          </a:p>
        </p:txBody>
      </p:sp>
    </p:spTree>
  </p:cSld>
  <p:clrMapOvr>
    <a:masterClrMapping/>
  </p:clrMapOvr>
  <p:transition spd="slow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14</a:t>
            </a:r>
          </a:p>
        </p:txBody>
      </p:sp>
    </p:spTree>
  </p:cSld>
  <p:clrMapOvr>
    <a:masterClrMapping/>
  </p:clrMapOvr>
  <p:transition spd="slow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14</a:t>
            </a:r>
          </a:p>
        </p:txBody>
      </p:sp>
      <p:sp>
        <p:nvSpPr>
          <p:cNvPr id="604" name="Shape 60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What happens when you query </a:t>
            </a:r>
            <a:r>
              <a:rPr dirty="0" err="1"/>
              <a:t>MedicationStatement</a:t>
            </a:r>
            <a:r>
              <a:rPr dirty="0"/>
              <a:t> for Joe Smart</a:t>
            </a:r>
            <a:r>
              <a:rPr lang="en-US" dirty="0"/>
              <a:t> (id = 12724067)</a:t>
            </a:r>
            <a:r>
              <a:rPr dirty="0"/>
              <a:t> and filter by a status of draft? Why?</a:t>
            </a:r>
            <a:endParaRPr lang="en-US" dirty="0"/>
          </a:p>
        </p:txBody>
      </p:sp>
    </p:spTree>
  </p:cSld>
  <p:clrMapOvr>
    <a:masterClrMapping/>
  </p:clrMapOvr>
  <p:transition spd="slow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Shape 60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14: Answer</a:t>
            </a:r>
          </a:p>
        </p:txBody>
      </p:sp>
      <p:sp>
        <p:nvSpPr>
          <p:cNvPr id="607" name="Shape 60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Answer: An error (400), because draft isn’t in the value set</a:t>
            </a:r>
          </a:p>
          <a:p>
            <a:r>
              <a:rPr dirty="0"/>
              <a:t>GET </a:t>
            </a:r>
            <a:r>
              <a:rPr lang="en-US" u="sng" dirty="0">
                <a:hlinkClick r:id="rId2"/>
              </a:rPr>
              <a:t>https://fhir-open.cerner.com/dstu2/ec2458f2-1e24-41c8-b71b-0e701af7583d/MedicationStatement?patient=12724067&amp;status=draft&amp;_format=json</a:t>
            </a:r>
            <a:endParaRPr u="sng" dirty="0">
              <a:hlinkClick r:id="rId3"/>
            </a:endParaRPr>
          </a:p>
          <a:p>
            <a:r>
              <a:rPr lang="en-US" u="sng" dirty="0">
                <a:hlinkClick r:id="rId4"/>
              </a:rPr>
              <a:t>https://fhir.cerner.com/millennium/dstu2/medications/medication-statement/#terminology-bindings</a:t>
            </a:r>
            <a:endParaRPr u="sng" dirty="0">
              <a:hlinkClick r:id="rId5"/>
            </a:endParaRPr>
          </a:p>
        </p:txBody>
      </p:sp>
    </p:spTree>
  </p:cSld>
  <p:clrMapOvr>
    <a:masterClrMapping/>
  </p:clrMapOvr>
  <p:transition spd="slow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9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4102100"/>
            <a:ext cx="21793200" cy="5511800"/>
          </a:xfrm>
          <a:prstGeom prst="rect">
            <a:avLst/>
          </a:prstGeom>
          <a:ln w="12700">
            <a:miter lim="400000"/>
          </a:ln>
        </p:spPr>
      </p:pic>
      <p:sp>
        <p:nvSpPr>
          <p:cNvPr id="610" name="Shape 610"/>
          <p:cNvSpPr/>
          <p:nvPr/>
        </p:nvSpPr>
        <p:spPr>
          <a:xfrm>
            <a:off x="269251" y="12661368"/>
            <a:ext cx="1913509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http://hl7.org/fhir/DSTU2/valueset-medication-statement-status.html</a:t>
            </a:r>
          </a:p>
        </p:txBody>
      </p:sp>
    </p:spTree>
  </p:cSld>
  <p:clrMapOvr>
    <a:masterClrMapping/>
  </p:clrMapOvr>
  <p:transition spd="slow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47" y="298572"/>
            <a:ext cx="24384001" cy="5428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613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300" y="215900"/>
            <a:ext cx="11455400" cy="1328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2" grpId="1" animBg="1" advAuto="0"/>
      <p:bldP spid="613" grpId="2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/>
          </p:cNvSpPr>
          <p:nvPr>
            <p:ph type="title"/>
          </p:nvPr>
        </p:nvSpPr>
        <p:spPr>
          <a:xfrm>
            <a:off x="812800" y="317500"/>
            <a:ext cx="23114000" cy="2006600"/>
          </a:xfrm>
          <a:prstGeom prst="rect">
            <a:avLst/>
          </a:prstGeom>
        </p:spPr>
        <p:txBody>
          <a:bodyPr/>
          <a:lstStyle/>
          <a:p>
            <a:r>
              <a:rPr dirty="0"/>
              <a:t>Primitive Types</a:t>
            </a:r>
          </a:p>
        </p:txBody>
      </p:sp>
      <p:pic>
        <p:nvPicPr>
          <p:cNvPr id="247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3098800"/>
            <a:ext cx="18669000" cy="7518400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Shape 248"/>
          <p:cNvSpPr/>
          <p:nvPr/>
        </p:nvSpPr>
        <p:spPr>
          <a:xfrm>
            <a:off x="-1447483" y="12738100"/>
            <a:ext cx="137362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http://hl7.org/fhir/dstu2/datatypes.html#primitive</a:t>
            </a:r>
          </a:p>
        </p:txBody>
      </p:sp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Surprises</a:t>
            </a:r>
          </a:p>
        </p:txBody>
      </p:sp>
      <p:sp>
        <p:nvSpPr>
          <p:cNvPr id="251" name="Shape 2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Decimal: 1.01, 1.010</a:t>
            </a:r>
          </a:p>
          <a:p>
            <a:r>
              <a:rPr dirty="0"/>
              <a:t>Instant vs </a:t>
            </a:r>
            <a:r>
              <a:rPr dirty="0" err="1"/>
              <a:t>DateTime</a:t>
            </a:r>
            <a:endParaRPr dirty="0"/>
          </a:p>
          <a:p>
            <a:r>
              <a:rPr dirty="0" err="1"/>
              <a:t>DateTime</a:t>
            </a:r>
            <a:r>
              <a:rPr dirty="0"/>
              <a:t> vs Date vs Time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1" build="p" bldLvl="5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/>
          </p:cNvSpPr>
          <p:nvPr>
            <p:ph type="title"/>
          </p:nvPr>
        </p:nvSpPr>
        <p:spPr>
          <a:xfrm>
            <a:off x="635000" y="228600"/>
            <a:ext cx="23114000" cy="2006600"/>
          </a:xfrm>
          <a:prstGeom prst="rect">
            <a:avLst/>
          </a:prstGeom>
        </p:spPr>
        <p:txBody>
          <a:bodyPr/>
          <a:lstStyle/>
          <a:p>
            <a:r>
              <a:t>Complex Types</a:t>
            </a:r>
          </a:p>
        </p:txBody>
      </p:sp>
      <p:pic>
        <p:nvPicPr>
          <p:cNvPr id="256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8857" y="2209800"/>
            <a:ext cx="11286287" cy="10695802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Shape 257"/>
          <p:cNvSpPr/>
          <p:nvPr/>
        </p:nvSpPr>
        <p:spPr>
          <a:xfrm>
            <a:off x="394589" y="12915900"/>
            <a:ext cx="962482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http://hl7.org/fhir/dstu2/datatypes.html#complex</a:t>
            </a:r>
          </a:p>
        </p:txBody>
      </p: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/>
          </p:cNvSpPr>
          <p:nvPr>
            <p:ph type="title"/>
          </p:nvPr>
        </p:nvSpPr>
        <p:spPr>
          <a:xfrm>
            <a:off x="635000" y="274380"/>
            <a:ext cx="23114000" cy="2006601"/>
          </a:xfrm>
          <a:prstGeom prst="rect">
            <a:avLst/>
          </a:prstGeom>
        </p:spPr>
        <p:txBody>
          <a:bodyPr/>
          <a:lstStyle/>
          <a:p>
            <a:r>
              <a:t>Code Systems</a:t>
            </a:r>
          </a:p>
        </p:txBody>
      </p:sp>
      <p:sp>
        <p:nvSpPr>
          <p:cNvPr id="260" name="Shape 260"/>
          <p:cNvSpPr/>
          <p:nvPr/>
        </p:nvSpPr>
        <p:spPr>
          <a:xfrm>
            <a:off x="158758" y="12673003"/>
            <a:ext cx="1034135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http://hl7.org/fhir/dstu2/datatypes.html#codesystem</a:t>
            </a:r>
          </a:p>
        </p:txBody>
      </p:sp>
      <p:pic>
        <p:nvPicPr>
          <p:cNvPr id="261" name="pasted-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51880" y="3949475"/>
            <a:ext cx="24887760" cy="70550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Formats</a:t>
            </a:r>
          </a:p>
        </p:txBody>
      </p:sp>
      <p:sp>
        <p:nvSpPr>
          <p:cNvPr id="266" name="Shape 26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JSON and/or XML</a:t>
            </a:r>
          </a:p>
          <a:p>
            <a:r>
              <a:t>Via Accept or Content-Type headers</a:t>
            </a:r>
          </a:p>
          <a:p>
            <a:r>
              <a:t>Via _format parameter</a:t>
            </a:r>
          </a:p>
        </p:txBody>
      </p:sp>
      <p:sp>
        <p:nvSpPr>
          <p:cNvPr id="267" name="Shape 267"/>
          <p:cNvSpPr/>
          <p:nvPr/>
        </p:nvSpPr>
        <p:spPr>
          <a:xfrm>
            <a:off x="180428" y="12867685"/>
            <a:ext cx="8809165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http://hl7.org/fhir/dstu2/http.html#mime-type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" grpId="1" build="p" bldLvl="5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/>
        </p:nvSpPr>
        <p:spPr>
          <a:xfrm>
            <a:off x="9112023" y="6197599"/>
            <a:ext cx="6413954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Resources</a:t>
            </a:r>
          </a:p>
        </p:txBody>
      </p:sp>
      <p:sp>
        <p:nvSpPr>
          <p:cNvPr id="270" name="Shape 270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Resources</a:t>
            </a:r>
          </a:p>
        </p:txBody>
      </p:sp>
      <p:sp>
        <p:nvSpPr>
          <p:cNvPr id="273" name="Shape 2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Patient, Condition, MedicationOrder…</a:t>
            </a:r>
          </a:p>
          <a:p>
            <a:r>
              <a:t>All resources have metadata</a:t>
            </a:r>
          </a:p>
          <a:p>
            <a:r>
              <a:t>All resources have narrative</a:t>
            </a:r>
          </a:p>
          <a:p>
            <a:r>
              <a:t>Structured data items</a:t>
            </a:r>
          </a:p>
          <a:p>
            <a:r>
              <a:t>[base]/[Resource] (case sensitive)</a:t>
            </a:r>
          </a:p>
          <a:p>
            <a:pPr lvl="1"/>
            <a:r>
              <a:t>[base]/Patient</a:t>
            </a:r>
          </a:p>
        </p:txBody>
      </p:sp>
      <p:sp>
        <p:nvSpPr>
          <p:cNvPr id="274" name="Shape 274"/>
          <p:cNvSpPr/>
          <p:nvPr/>
        </p:nvSpPr>
        <p:spPr>
          <a:xfrm>
            <a:off x="322057" y="12746009"/>
            <a:ext cx="7435216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http://hl7.org/fhir/dstu2/resource.html</a:t>
            </a: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9012" y="0"/>
            <a:ext cx="15122261" cy="12894270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Shape 277"/>
          <p:cNvSpPr/>
          <p:nvPr/>
        </p:nvSpPr>
        <p:spPr>
          <a:xfrm>
            <a:off x="220815" y="12916355"/>
            <a:ext cx="7978395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http://hl7.org/fhir/dstu2/resourcelist.html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FHIR Deep Dive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Maturity Levels</a:t>
            </a:r>
          </a:p>
        </p:txBody>
      </p:sp>
      <p:sp>
        <p:nvSpPr>
          <p:cNvPr id="282" name="Shape 2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Risk for change</a:t>
            </a:r>
          </a:p>
          <a:p>
            <a:r>
              <a:t>Lower number, highest risk</a:t>
            </a:r>
          </a:p>
          <a:p>
            <a:r>
              <a:t>0-5</a:t>
            </a:r>
          </a:p>
        </p:txBody>
      </p:sp>
      <p:sp>
        <p:nvSpPr>
          <p:cNvPr id="283" name="Shape 283"/>
          <p:cNvSpPr/>
          <p:nvPr/>
        </p:nvSpPr>
        <p:spPr>
          <a:xfrm>
            <a:off x="235566" y="12892020"/>
            <a:ext cx="926300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http://hl7.org/fhir/dstu2/resource.html#maturity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2" grpId="1" build="p" bldLvl="5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/>
        </p:nvSpPr>
        <p:spPr>
          <a:xfrm>
            <a:off x="5805502" y="6197599"/>
            <a:ext cx="13026995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Terminology Bindings</a:t>
            </a:r>
          </a:p>
        </p:txBody>
      </p:sp>
      <p:sp>
        <p:nvSpPr>
          <p:cNvPr id="288" name="Shape 288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>
            <a:spLocks noGrp="1"/>
          </p:cNvSpPr>
          <p:nvPr>
            <p:ph type="title"/>
          </p:nvPr>
        </p:nvSpPr>
        <p:spPr>
          <a:xfrm>
            <a:off x="635000" y="323051"/>
            <a:ext cx="23114000" cy="2006601"/>
          </a:xfrm>
          <a:prstGeom prst="rect">
            <a:avLst/>
          </a:prstGeom>
        </p:spPr>
        <p:txBody>
          <a:bodyPr/>
          <a:lstStyle/>
          <a:p>
            <a:r>
              <a:t>Terminology Bindings</a:t>
            </a:r>
          </a:p>
        </p:txBody>
      </p:sp>
      <p:sp>
        <p:nvSpPr>
          <p:cNvPr id="291" name="Shape 291"/>
          <p:cNvSpPr/>
          <p:nvPr/>
        </p:nvSpPr>
        <p:spPr>
          <a:xfrm>
            <a:off x="117813" y="12940692"/>
            <a:ext cx="764902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http://hl7.org/fhir/dstu2/patient.html#tx</a:t>
            </a:r>
          </a:p>
        </p:txBody>
      </p:sp>
      <p:pic>
        <p:nvPicPr>
          <p:cNvPr id="292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900" y="3672771"/>
            <a:ext cx="21666200" cy="7924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Type/Binding Strength</a:t>
            </a:r>
          </a:p>
        </p:txBody>
      </p:sp>
      <p:sp>
        <p:nvSpPr>
          <p:cNvPr id="295" name="Shape 295"/>
          <p:cNvSpPr/>
          <p:nvPr/>
        </p:nvSpPr>
        <p:spPr>
          <a:xfrm>
            <a:off x="208321" y="12843350"/>
            <a:ext cx="1024223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http://hl7.org/fhir/dstu2/terminologies.html#strength</a:t>
            </a:r>
          </a:p>
        </p:txBody>
      </p:sp>
      <p:pic>
        <p:nvPicPr>
          <p:cNvPr id="296" name="pasted-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60" y="4149135"/>
            <a:ext cx="23763480" cy="5417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/>
        </p:nvSpPr>
        <p:spPr>
          <a:xfrm>
            <a:off x="316882" y="12861031"/>
            <a:ext cx="17014273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lang="en-US" u="sng" dirty="0">
                <a:hlinkClick r:id="rId4"/>
              </a:rPr>
              <a:t>https://fhir.cerner.com/millennium/dstu2/general-clinical/condition/#terminology-bindings</a:t>
            </a:r>
            <a:endParaRPr u="sng" dirty="0">
              <a:hlinkClick r:id="rId3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1A7098-909C-44FF-BD14-CEA8609076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7927" y="213768"/>
            <a:ext cx="10108146" cy="12321723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/>
        </p:nvSpPr>
        <p:spPr>
          <a:xfrm>
            <a:off x="9591129" y="6197599"/>
            <a:ext cx="5455742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Narrative</a:t>
            </a:r>
          </a:p>
        </p:txBody>
      </p:sp>
      <p:sp>
        <p:nvSpPr>
          <p:cNvPr id="306" name="Shape 306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/>
        </p:nvSpPr>
        <p:spPr>
          <a:xfrm>
            <a:off x="128886" y="12965027"/>
            <a:ext cx="947636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http://hl7.org/fhir/dstu2/narrative.html#Narrative</a:t>
            </a:r>
          </a:p>
        </p:txBody>
      </p:sp>
      <p:sp>
        <p:nvSpPr>
          <p:cNvPr id="309" name="Shape 309"/>
          <p:cNvSpPr/>
          <p:nvPr/>
        </p:nvSpPr>
        <p:spPr>
          <a:xfrm>
            <a:off x="546194" y="4140190"/>
            <a:ext cx="21972181" cy="54356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“</a:t>
            </a:r>
            <a:r>
              <a:rPr i="1"/>
              <a:t>Any resource that is a domain resource (almost all types of resource) may include a </a:t>
            </a:r>
            <a:r>
              <a:rPr b="1" i="1">
                <a:latin typeface="+mj-lt"/>
                <a:ea typeface="+mj-ea"/>
                <a:cs typeface="+mj-cs"/>
                <a:sym typeface="Helvetica"/>
              </a:rPr>
              <a:t>human-readable</a:t>
            </a:r>
            <a:r>
              <a:rPr i="1"/>
              <a:t> narrative that contains a summary of the resource, and may be used to represent the content of the resource to a human. If narrative is present, it SHALL reflect all content needed for a human to </a:t>
            </a:r>
            <a:r>
              <a:rPr b="1" i="1">
                <a:latin typeface="+mj-lt"/>
                <a:ea typeface="+mj-ea"/>
                <a:cs typeface="+mj-cs"/>
                <a:sym typeface="Helvetica"/>
              </a:rPr>
              <a:t>understand the essential clinical and business information</a:t>
            </a:r>
            <a:r>
              <a:rPr i="1"/>
              <a:t> otherwise encoded within the resource. Resource definitions may define what content should be represented in the narrative to ensure clinical safety.</a:t>
            </a:r>
            <a:r>
              <a:t>”</a:t>
            </a:r>
          </a:p>
        </p:txBody>
      </p:sp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/>
          </a:bodyPr>
          <a:lstStyle/>
          <a:p>
            <a:pPr marL="0" indent="0" defTabSz="808990">
              <a:spcBef>
                <a:spcPts val="5700"/>
              </a:spcBef>
              <a:buSzTx/>
              <a:buNone/>
              <a:defRPr sz="5096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…”text”: {</a:t>
            </a:r>
          </a:p>
          <a:p>
            <a:pPr marL="0" indent="0" defTabSz="808990">
              <a:spcBef>
                <a:spcPts val="5700"/>
              </a:spcBef>
              <a:buSzTx/>
              <a:buNone/>
              <a:defRPr sz="5096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"status": "generated",</a:t>
            </a:r>
          </a:p>
          <a:p>
            <a:pPr marL="0" indent="0" defTabSz="808990">
              <a:spcBef>
                <a:spcPts val="5700"/>
              </a:spcBef>
              <a:buSzTx/>
              <a:buNone/>
              <a:defRPr sz="5096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"div": "&lt;div&gt;&lt;table&gt;&lt;</a:t>
            </a:r>
            <a:r>
              <a:rPr dirty="0" err="1"/>
              <a:t>tbody</a:t>
            </a:r>
            <a:r>
              <a:rPr dirty="0"/>
              <a:t>&gt;&lt;tr&gt;&lt;td&gt;Name&lt;/td&gt;&lt;td&gt;Peter James              &lt;b&gt;Chalmers&lt;/b&gt; (&amp;</a:t>
            </a:r>
            <a:r>
              <a:rPr dirty="0" err="1"/>
              <a:t>quot;Jim&amp;quot</a:t>
            </a:r>
            <a:r>
              <a:rPr dirty="0"/>
              <a:t>;)&lt;/td&gt;&lt;/tr&gt;&lt;tr&gt;&lt;td&gt;Address&lt;/td&gt;&lt;td&gt;534 </a:t>
            </a:r>
            <a:r>
              <a:rPr dirty="0" err="1"/>
              <a:t>Erewhon</a:t>
            </a:r>
            <a:r>
              <a:rPr dirty="0"/>
              <a:t>, Pleasantville, Vic, 3999&lt;/td&gt;&lt;/tr&gt;&lt;tr&gt;&lt;td&gt;Contacts&lt;/td&gt;&lt;td&gt;Home: unknown. Work: (03) 5555 6473&lt;/td&gt;&lt;/tr&gt;&lt;tr&gt;&lt;td&gt;Id&lt;/td&gt;&lt;td&gt;MRN: 12345 (Acme Healthcare)&lt;/td&gt;&lt;/tr&gt;&lt;/</a:t>
            </a:r>
            <a:r>
              <a:rPr dirty="0" err="1"/>
              <a:t>tbody</a:t>
            </a:r>
            <a:r>
              <a:rPr dirty="0"/>
              <a:t>&gt;&lt;/table&gt;&lt;/div&gt;"</a:t>
            </a:r>
          </a:p>
          <a:p>
            <a:pPr marL="0" indent="0" defTabSz="808990">
              <a:spcBef>
                <a:spcPts val="5700"/>
              </a:spcBef>
              <a:buSzTx/>
              <a:buNone/>
              <a:defRPr sz="5096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}…</a:t>
            </a:r>
          </a:p>
        </p:txBody>
      </p:sp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544" y="4544223"/>
            <a:ext cx="14956912" cy="46275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/>
        </p:nvSpPr>
        <p:spPr>
          <a:xfrm>
            <a:off x="2543193" y="6197599"/>
            <a:ext cx="19551614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 Getting Started: HL7 Community</a:t>
            </a:r>
          </a:p>
        </p:txBody>
      </p:sp>
      <p:sp>
        <p:nvSpPr>
          <p:cNvPr id="167" name="Shape 167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dirty="0"/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Exercise 1</a:t>
            </a:r>
          </a:p>
        </p:txBody>
      </p:sp>
      <p:sp>
        <p:nvSpPr>
          <p:cNvPr id="320" name="Shape 320"/>
          <p:cNvSpPr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Identify the FMM (maturity model) of the Following resources for DSTU 2:</a:t>
            </a:r>
          </a:p>
          <a:p>
            <a:pPr lvl="1"/>
            <a:r>
              <a:t>Patient</a:t>
            </a:r>
          </a:p>
          <a:p>
            <a:pPr lvl="1"/>
            <a:r>
              <a:t>Condition</a:t>
            </a:r>
          </a:p>
          <a:p>
            <a:pPr lvl="1"/>
            <a:r>
              <a:t>Observation</a:t>
            </a:r>
          </a:p>
          <a:p>
            <a:pPr lvl="1"/>
            <a:r>
              <a:t>Coverage</a:t>
            </a:r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Exercise 1: Answer</a:t>
            </a:r>
          </a:p>
        </p:txBody>
      </p:sp>
      <p:sp>
        <p:nvSpPr>
          <p:cNvPr id="323" name="Shape 323"/>
          <p:cNvSpPr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Identify the FMM (maturity model) of the Following resources for DSTU 2: </a:t>
            </a:r>
            <a:r>
              <a:rPr u="sng">
                <a:hlinkClick r:id="rId2"/>
              </a:rPr>
              <a:t>http://hl7.org/fhir/dstu2/resourcelist.html</a:t>
            </a:r>
          </a:p>
          <a:p>
            <a:pPr lvl="1"/>
            <a:r>
              <a:t>Patient: 3</a:t>
            </a:r>
          </a:p>
          <a:p>
            <a:pPr lvl="1"/>
            <a:r>
              <a:t>Condition: 2</a:t>
            </a:r>
          </a:p>
          <a:p>
            <a:pPr lvl="1"/>
            <a:r>
              <a:t>Observation: 3</a:t>
            </a:r>
          </a:p>
          <a:p>
            <a:pPr lvl="1"/>
            <a:r>
              <a:t>Coverage: 0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2</a:t>
            </a:r>
          </a:p>
        </p:txBody>
      </p:sp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Exercise 2</a:t>
            </a:r>
          </a:p>
        </p:txBody>
      </p:sp>
      <p:sp>
        <p:nvSpPr>
          <p:cNvPr id="328" name="Shape 328"/>
          <p:cNvSpPr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Find out what resources are available in Millennium’s HL7 FHIR DSTU 2 implementation that are not in the May2015 implementation.</a:t>
            </a:r>
          </a:p>
        </p:txBody>
      </p:sp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Exercise 2: Answer</a:t>
            </a:r>
          </a:p>
        </p:txBody>
      </p:sp>
      <p:sp>
        <p:nvSpPr>
          <p:cNvPr id="331" name="Shape 331"/>
          <p:cNvSpPr>
            <a:spLocks noGrp="1"/>
          </p:cNvSpPr>
          <p:nvPr>
            <p:ph type="body" sz="quarter" idx="4294967295"/>
          </p:nvPr>
        </p:nvSpPr>
        <p:spPr>
          <a:xfrm>
            <a:off x="2443495" y="3238500"/>
            <a:ext cx="7039888" cy="9207500"/>
          </a:xfrm>
          <a:prstGeom prst="rect">
            <a:avLst/>
          </a:prstGeom>
        </p:spPr>
        <p:txBody>
          <a:bodyPr/>
          <a:lstStyle/>
          <a:p>
            <a:r>
              <a:t>Appointment</a:t>
            </a:r>
          </a:p>
          <a:p>
            <a:r>
              <a:t>Binary</a:t>
            </a:r>
          </a:p>
          <a:p>
            <a:r>
              <a:t>CarePlan</a:t>
            </a:r>
          </a:p>
          <a:p>
            <a:r>
              <a:t>Contract</a:t>
            </a:r>
          </a:p>
          <a:p>
            <a:r>
              <a:t>Device</a:t>
            </a:r>
          </a:p>
          <a:p>
            <a:r>
              <a:t>Goal</a:t>
            </a:r>
          </a:p>
        </p:txBody>
      </p:sp>
      <p:sp>
        <p:nvSpPr>
          <p:cNvPr id="332" name="Shape 332"/>
          <p:cNvSpPr/>
          <p:nvPr/>
        </p:nvSpPr>
        <p:spPr>
          <a:xfrm>
            <a:off x="10893177" y="3238500"/>
            <a:ext cx="948768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635000" indent="-635000" algn="l">
              <a:spcBef>
                <a:spcPts val="5900"/>
              </a:spcBef>
              <a:buSzPct val="75000"/>
              <a:buChar char="•"/>
              <a:defRPr sz="5200"/>
            </a:pPr>
            <a:r>
              <a:t>OperationDefinition</a:t>
            </a:r>
          </a:p>
          <a:p>
            <a:pPr marL="635000" indent="-635000" algn="l">
              <a:spcBef>
                <a:spcPts val="5900"/>
              </a:spcBef>
              <a:buSzPct val="75000"/>
              <a:buChar char="•"/>
              <a:defRPr sz="5200"/>
            </a:pPr>
            <a:r>
              <a:t>Person</a:t>
            </a:r>
          </a:p>
          <a:p>
            <a:pPr marL="635000" indent="-635000" algn="l">
              <a:spcBef>
                <a:spcPts val="5900"/>
              </a:spcBef>
              <a:buSzPct val="75000"/>
              <a:buChar char="•"/>
              <a:defRPr sz="5200"/>
            </a:pPr>
            <a:r>
              <a:t>Procedure</a:t>
            </a:r>
          </a:p>
          <a:p>
            <a:pPr marL="635000" indent="-635000" algn="l">
              <a:spcBef>
                <a:spcPts val="5900"/>
              </a:spcBef>
              <a:buSzPct val="75000"/>
              <a:buChar char="•"/>
              <a:defRPr sz="5200"/>
            </a:pPr>
            <a:r>
              <a:t>RelatedPerson</a:t>
            </a:r>
          </a:p>
          <a:p>
            <a:pPr marL="635000" indent="-635000" algn="l">
              <a:spcBef>
                <a:spcPts val="5900"/>
              </a:spcBef>
              <a:buSzPct val="75000"/>
              <a:buChar char="•"/>
              <a:defRPr sz="5200"/>
            </a:pPr>
            <a:r>
              <a:t>Optional: MedicationOrder (MedicationPrescription was just renamed)</a:t>
            </a:r>
          </a:p>
        </p:txBody>
      </p:sp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3</a:t>
            </a:r>
          </a:p>
        </p:txBody>
      </p:sp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3</a:t>
            </a:r>
          </a:p>
        </p:txBody>
      </p:sp>
      <p:sp>
        <p:nvSpPr>
          <p:cNvPr id="337" name="Shape 3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search parameters does the Millennium DSTU 2 implementation of Patient support? Are there any limitations or considerations?</a:t>
            </a: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3: Answer</a:t>
            </a:r>
          </a:p>
        </p:txBody>
      </p:sp>
      <p:sp>
        <p:nvSpPr>
          <p:cNvPr id="340" name="Shape 340"/>
          <p:cNvSpPr/>
          <p:nvPr/>
        </p:nvSpPr>
        <p:spPr>
          <a:xfrm>
            <a:off x="2589676" y="4113659"/>
            <a:ext cx="20364229" cy="5488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10576" indent="-610576" algn="l">
              <a:buSzPct val="75000"/>
              <a:buChar char="•"/>
            </a:pPr>
            <a:r>
              <a:rPr dirty="0"/>
              <a:t>Query by: id</a:t>
            </a:r>
          </a:p>
          <a:p>
            <a:pPr marL="610576" indent="-610576" algn="l">
              <a:buSzPct val="75000"/>
              <a:buChar char="•"/>
            </a:pPr>
            <a:r>
              <a:rPr dirty="0"/>
              <a:t>Query by: identifier</a:t>
            </a:r>
          </a:p>
          <a:p>
            <a:pPr marL="610576" indent="-610576" algn="l">
              <a:buSzPct val="75000"/>
              <a:buChar char="•"/>
            </a:pPr>
            <a:r>
              <a:rPr dirty="0"/>
              <a:t>Query by a combination of: birthdate, name, telecom</a:t>
            </a:r>
          </a:p>
          <a:p>
            <a:pPr marL="610576" indent="-610576" algn="l">
              <a:buSzPct val="75000"/>
              <a:buChar char="•"/>
            </a:pPr>
            <a:r>
              <a:rPr dirty="0"/>
              <a:t>_count (paging)</a:t>
            </a:r>
          </a:p>
          <a:p>
            <a:pPr marL="610576" indent="-610576" algn="l">
              <a:buSzPct val="75000"/>
              <a:buChar char="•"/>
            </a:pPr>
            <a:r>
              <a:rPr dirty="0"/>
              <a:t>birthdate, name, and telecom has limited availability, and “fuzzy”</a:t>
            </a:r>
            <a:endParaRPr lang="en-US" dirty="0"/>
          </a:p>
          <a:p>
            <a:pPr marL="610576" indent="-610576" algn="l">
              <a:buSzPct val="75000"/>
              <a:buChar char="•"/>
            </a:pPr>
            <a:r>
              <a:rPr lang="en-US" dirty="0"/>
              <a:t>There are others (see next slide)</a:t>
            </a:r>
            <a:endParaRPr dirty="0"/>
          </a:p>
          <a:p>
            <a:pPr marL="610576" indent="-610576" algn="l">
              <a:buSzPct val="75000"/>
              <a:buChar char="•"/>
            </a:pPr>
            <a:r>
              <a:rPr lang="en-US" u="sng" dirty="0">
                <a:hlinkClick r:id="rId2"/>
              </a:rPr>
              <a:t>https://fhir.cerner.com/millennium/dstu2/individuals/patient/#parameters</a:t>
            </a:r>
            <a:endParaRPr u="sng" dirty="0">
              <a:hlinkClick r:id="rId3"/>
            </a:endParaRPr>
          </a:p>
        </p:txBody>
      </p:sp>
    </p:spTree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E6C712-ACE3-4E23-BFCD-4F234F098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6785" y="248502"/>
            <a:ext cx="11370429" cy="13218996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943575-97E7-471F-8EDE-2573DB8C5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301" y="1875048"/>
            <a:ext cx="19015398" cy="9965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5558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424" y="0"/>
            <a:ext cx="14623552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Shape 170"/>
          <p:cNvSpPr/>
          <p:nvPr/>
        </p:nvSpPr>
        <p:spPr>
          <a:xfrm>
            <a:off x="17447101" y="12838483"/>
            <a:ext cx="678402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http://hl7.org/fhir/dstu2/index.html</a:t>
            </a:r>
          </a:p>
        </p:txBody>
      </p:sp>
      <p:grpSp>
        <p:nvGrpSpPr>
          <p:cNvPr id="174" name="Group 174"/>
          <p:cNvGrpSpPr/>
          <p:nvPr/>
        </p:nvGrpSpPr>
        <p:grpSpPr>
          <a:xfrm>
            <a:off x="4042250" y="572988"/>
            <a:ext cx="19287750" cy="2874189"/>
            <a:chOff x="-25400" y="0"/>
            <a:chExt cx="19287749" cy="2874188"/>
          </a:xfrm>
        </p:grpSpPr>
        <p:pic>
          <p:nvPicPr>
            <p:cNvPr id="171" name="Picture 170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25400" y="1725632"/>
              <a:ext cx="14673900" cy="1148557"/>
            </a:xfrm>
            <a:prstGeom prst="rect">
              <a:avLst/>
            </a:prstGeom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</p:pic>
        <p:sp>
          <p:nvSpPr>
            <p:cNvPr id="172" name="Shape 172"/>
            <p:cNvSpPr/>
            <p:nvPr/>
          </p:nvSpPr>
          <p:spPr>
            <a:xfrm>
              <a:off x="14842650" y="0"/>
              <a:ext cx="4419700" cy="2195612"/>
            </a:xfrm>
            <a:prstGeom prst="wedgeEllipseCallout">
              <a:avLst>
                <a:gd name="adj1" fmla="val -49385"/>
                <a:gd name="adj2" fmla="val 69820"/>
              </a:avLst>
            </a:prstGeom>
            <a:blipFill rotWithShape="1">
              <a:blip r:embed="rId5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dirty="0"/>
            </a:p>
          </p:txBody>
        </p:sp>
        <p:sp>
          <p:nvSpPr>
            <p:cNvPr id="173" name="Shape 173"/>
            <p:cNvSpPr/>
            <p:nvPr/>
          </p:nvSpPr>
          <p:spPr>
            <a:xfrm>
              <a:off x="15513210" y="620811"/>
              <a:ext cx="3078481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/>
                <a:t>Versioning</a:t>
              </a:r>
            </a:p>
          </p:txBody>
        </p:sp>
      </p:grpSp>
      <p:grpSp>
        <p:nvGrpSpPr>
          <p:cNvPr id="179" name="Group 179"/>
          <p:cNvGrpSpPr/>
          <p:nvPr/>
        </p:nvGrpSpPr>
        <p:grpSpPr>
          <a:xfrm>
            <a:off x="4067424" y="3838098"/>
            <a:ext cx="19033976" cy="3248503"/>
            <a:chOff x="-25400" y="-25400"/>
            <a:chExt cx="19033974" cy="3248501"/>
          </a:xfrm>
        </p:grpSpPr>
        <p:pic>
          <p:nvPicPr>
            <p:cNvPr id="175" name="Picture 174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25400" y="-25400"/>
              <a:ext cx="14623551" cy="1017390"/>
            </a:xfrm>
            <a:prstGeom prst="rect">
              <a:avLst/>
            </a:prstGeom>
            <a:effectLst/>
          </p:spPr>
        </p:pic>
        <p:sp>
          <p:nvSpPr>
            <p:cNvPr id="177" name="Shape 177"/>
            <p:cNvSpPr/>
            <p:nvPr/>
          </p:nvSpPr>
          <p:spPr>
            <a:xfrm rot="10800000" flipH="1">
              <a:off x="14588875" y="1027489"/>
              <a:ext cx="4419700" cy="2195613"/>
            </a:xfrm>
            <a:prstGeom prst="wedgeEllipseCallout">
              <a:avLst>
                <a:gd name="adj1" fmla="val -49385"/>
                <a:gd name="adj2" fmla="val 69820"/>
              </a:avLst>
            </a:prstGeom>
            <a:blipFill rotWithShape="1">
              <a:blip r:embed="rId5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dirty="0"/>
            </a:p>
          </p:txBody>
        </p:sp>
        <p:sp>
          <p:nvSpPr>
            <p:cNvPr id="178" name="Shape 178"/>
            <p:cNvSpPr/>
            <p:nvPr/>
          </p:nvSpPr>
          <p:spPr>
            <a:xfrm>
              <a:off x="14894310" y="1673701"/>
              <a:ext cx="3808731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/>
                <a:t>Introductions</a:t>
              </a:r>
            </a:p>
          </p:txBody>
        </p:sp>
      </p:grpSp>
      <p:grpSp>
        <p:nvGrpSpPr>
          <p:cNvPr id="184" name="Group 184"/>
          <p:cNvGrpSpPr/>
          <p:nvPr/>
        </p:nvGrpSpPr>
        <p:grpSpPr>
          <a:xfrm>
            <a:off x="12681888" y="8338442"/>
            <a:ext cx="9708312" cy="2952313"/>
            <a:chOff x="-25399" y="0"/>
            <a:chExt cx="9708310" cy="2952311"/>
          </a:xfrm>
        </p:grpSpPr>
        <p:pic>
          <p:nvPicPr>
            <p:cNvPr id="180" name="Picture 179"/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25400" y="2394425"/>
              <a:ext cx="5312983" cy="557887"/>
            </a:xfrm>
            <a:prstGeom prst="rect">
              <a:avLst/>
            </a:prstGeom>
            <a:effectLst/>
          </p:spPr>
        </p:pic>
        <p:sp>
          <p:nvSpPr>
            <p:cNvPr id="182" name="Shape 182"/>
            <p:cNvSpPr/>
            <p:nvPr/>
          </p:nvSpPr>
          <p:spPr>
            <a:xfrm>
              <a:off x="5263211" y="0"/>
              <a:ext cx="4419700" cy="2195612"/>
            </a:xfrm>
            <a:prstGeom prst="wedgeEllipseCallout">
              <a:avLst>
                <a:gd name="adj1" fmla="val -49385"/>
                <a:gd name="adj2" fmla="val 69820"/>
              </a:avLst>
            </a:prstGeom>
            <a:blipFill rotWithShape="1">
              <a:blip r:embed="rId5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dirty="0"/>
            </a:p>
          </p:txBody>
        </p:sp>
        <p:sp>
          <p:nvSpPr>
            <p:cNvPr id="183" name="Shape 183"/>
            <p:cNvSpPr/>
            <p:nvPr/>
          </p:nvSpPr>
          <p:spPr>
            <a:xfrm>
              <a:off x="6281116" y="602357"/>
              <a:ext cx="2383791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/>
                <a:t>Support</a:t>
              </a:r>
            </a:p>
          </p:txBody>
        </p:sp>
      </p:grpSp>
      <p:grpSp>
        <p:nvGrpSpPr>
          <p:cNvPr id="189" name="Group 189"/>
          <p:cNvGrpSpPr/>
          <p:nvPr/>
        </p:nvGrpSpPr>
        <p:grpSpPr>
          <a:xfrm>
            <a:off x="8293100" y="9405242"/>
            <a:ext cx="6471705" cy="2920576"/>
            <a:chOff x="0" y="0"/>
            <a:chExt cx="6471704" cy="2920574"/>
          </a:xfrm>
        </p:grpSpPr>
        <p:pic>
          <p:nvPicPr>
            <p:cNvPr id="185" name="Picture 184"/>
            <p:cNvPicPr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359816" y="2491771"/>
              <a:ext cx="2111889" cy="428804"/>
            </a:xfrm>
            <a:prstGeom prst="rect">
              <a:avLst/>
            </a:prstGeom>
            <a:effectLst/>
          </p:spPr>
        </p:pic>
        <p:sp>
          <p:nvSpPr>
            <p:cNvPr id="187" name="Shape 187"/>
            <p:cNvSpPr/>
            <p:nvPr/>
          </p:nvSpPr>
          <p:spPr>
            <a:xfrm flipH="1">
              <a:off x="0" y="0"/>
              <a:ext cx="4419700" cy="2195612"/>
            </a:xfrm>
            <a:prstGeom prst="wedgeEllipseCallout">
              <a:avLst>
                <a:gd name="adj1" fmla="val -49385"/>
                <a:gd name="adj2" fmla="val 69820"/>
              </a:avLst>
            </a:prstGeom>
            <a:blipFill rotWithShape="1">
              <a:blip r:embed="rId5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dirty="0"/>
            </a:p>
          </p:txBody>
        </p:sp>
        <p:sp>
          <p:nvSpPr>
            <p:cNvPr id="188" name="Shape 188"/>
            <p:cNvSpPr/>
            <p:nvPr/>
          </p:nvSpPr>
          <p:spPr>
            <a:xfrm>
              <a:off x="370304" y="322957"/>
              <a:ext cx="3679191" cy="162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 err="1"/>
                <a:t>Cheatsheets</a:t>
              </a:r>
              <a:br/>
              <a:r>
                <a:t>&amp; Info</a:t>
              </a:r>
            </a:p>
          </p:txBody>
        </p:sp>
      </p:grpSp>
      <p:grpSp>
        <p:nvGrpSpPr>
          <p:cNvPr id="194" name="Group 194"/>
          <p:cNvGrpSpPr/>
          <p:nvPr/>
        </p:nvGrpSpPr>
        <p:grpSpPr>
          <a:xfrm>
            <a:off x="12676332" y="10268842"/>
            <a:ext cx="7656468" cy="2750930"/>
            <a:chOff x="-25400" y="0"/>
            <a:chExt cx="7656466" cy="2750928"/>
          </a:xfrm>
        </p:grpSpPr>
        <p:pic>
          <p:nvPicPr>
            <p:cNvPr id="190" name="Picture 189"/>
            <p:cNvPicPr>
              <a:picLocks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-25400" y="2322126"/>
              <a:ext cx="3326921" cy="428803"/>
            </a:xfrm>
            <a:prstGeom prst="rect">
              <a:avLst/>
            </a:prstGeom>
            <a:effectLst/>
          </p:spPr>
        </p:pic>
        <p:sp>
          <p:nvSpPr>
            <p:cNvPr id="192" name="Shape 192"/>
            <p:cNvSpPr/>
            <p:nvPr/>
          </p:nvSpPr>
          <p:spPr>
            <a:xfrm>
              <a:off x="3211367" y="0"/>
              <a:ext cx="4419700" cy="2195612"/>
            </a:xfrm>
            <a:prstGeom prst="wedgeEllipseCallout">
              <a:avLst>
                <a:gd name="adj1" fmla="val -49385"/>
                <a:gd name="adj2" fmla="val 69820"/>
              </a:avLst>
            </a:prstGeom>
            <a:blipFill rotWithShape="1">
              <a:blip r:embed="rId5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4146722" y="653157"/>
              <a:ext cx="2548891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Updates</a:t>
              </a: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1" animBg="1" advAuto="0"/>
      <p:bldP spid="174" grpId="2" animBg="1" advAuto="0"/>
      <p:bldP spid="174" grpId="3" animBg="1" advAuto="0"/>
      <p:bldP spid="179" grpId="4" animBg="1" advAuto="0"/>
      <p:bldP spid="179" grpId="5" animBg="1" advAuto="0"/>
      <p:bldP spid="184" grpId="6" animBg="1" advAuto="0"/>
      <p:bldP spid="184" grpId="7" animBg="1" advAuto="0"/>
      <p:bldP spid="189" grpId="8" animBg="1" advAuto="0"/>
      <p:bldP spid="189" grpId="9" animBg="1" advAuto="0"/>
      <p:bldP spid="194" grpId="10" animBg="1" advAuto="0"/>
      <p:bldP spid="194" grpId="11" animBg="1" advAuto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/>
        </p:nvSpPr>
        <p:spPr>
          <a:xfrm>
            <a:off x="10755659" y="6197599"/>
            <a:ext cx="3126682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Read</a:t>
            </a:r>
          </a:p>
        </p:txBody>
      </p:sp>
      <p:sp>
        <p:nvSpPr>
          <p:cNvPr id="345" name="Shape 345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Read</a:t>
            </a:r>
          </a:p>
        </p:txBody>
      </p:sp>
      <p:sp>
        <p:nvSpPr>
          <p:cNvPr id="348" name="Shape 3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“By ID”</a:t>
            </a:r>
          </a:p>
          <a:p>
            <a:r>
              <a:t>[base]/[Resource]/[id]</a:t>
            </a:r>
          </a:p>
          <a:p>
            <a:r>
              <a:t>[base]/Patient/123ABC</a:t>
            </a:r>
          </a:p>
        </p:txBody>
      </p:sp>
      <p:sp>
        <p:nvSpPr>
          <p:cNvPr id="349" name="Shape 349"/>
          <p:cNvSpPr/>
          <p:nvPr/>
        </p:nvSpPr>
        <p:spPr>
          <a:xfrm>
            <a:off x="182930" y="12916355"/>
            <a:ext cx="761612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http://hl7.org/fhir/dstu2/http.html#read</a:t>
            </a:r>
          </a:p>
        </p:txBody>
      </p:sp>
    </p:spTree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id vs identifier</a:t>
            </a:r>
          </a:p>
        </p:txBody>
      </p:sp>
      <p:sp>
        <p:nvSpPr>
          <p:cNvPr id="352" name="Shape 3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id: logical identifier, must be unique within the FHIR server and resource</a:t>
            </a:r>
          </a:p>
          <a:p>
            <a:r>
              <a:t>identifier: business identifier or “alias”</a:t>
            </a:r>
          </a:p>
          <a:p>
            <a:pPr lvl="1"/>
            <a:r>
              <a:t>SSN</a:t>
            </a:r>
          </a:p>
          <a:p>
            <a:pPr lvl="1"/>
            <a:r>
              <a:t>MRN</a:t>
            </a:r>
          </a:p>
          <a:p>
            <a:pPr lvl="1"/>
            <a:r>
              <a:t>Military ID</a:t>
            </a:r>
          </a:p>
        </p:txBody>
      </p:sp>
      <p:sp>
        <p:nvSpPr>
          <p:cNvPr id="353" name="Shape 353"/>
          <p:cNvSpPr/>
          <p:nvPr/>
        </p:nvSpPr>
        <p:spPr>
          <a:xfrm>
            <a:off x="208034" y="12916355"/>
            <a:ext cx="805262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http://hl7.org/fhir/dstu2/resource.html#id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2" grpId="1" build="p" animBg="1" advAuto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/>
        </p:nvSpPr>
        <p:spPr>
          <a:xfrm>
            <a:off x="10207380" y="6197599"/>
            <a:ext cx="4223240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Search</a:t>
            </a:r>
          </a:p>
        </p:txBody>
      </p:sp>
      <p:sp>
        <p:nvSpPr>
          <p:cNvPr id="356" name="Shape 356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/>
        </p:nvSpPr>
        <p:spPr>
          <a:xfrm>
            <a:off x="210989" y="12916355"/>
            <a:ext cx="8654035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http://hl7.org/fhir/dstu2/patient.html#search</a:t>
            </a:r>
          </a:p>
        </p:txBody>
      </p:sp>
      <p:pic>
        <p:nvPicPr>
          <p:cNvPr id="359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901" y="1376040"/>
            <a:ext cx="15328198" cy="109639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/>
        </p:nvSpPr>
        <p:spPr>
          <a:xfrm>
            <a:off x="295382" y="12805793"/>
            <a:ext cx="13875593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lang="en-US" u="sng" dirty="0">
                <a:hlinkClick r:id="rId3"/>
              </a:rPr>
              <a:t>https://fhir.cerner.com/millennium/dstu2/individuals/patient/#parameters</a:t>
            </a:r>
            <a:endParaRPr u="sng" dirty="0">
              <a:hlinkClick r:id="rId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E74D58-E98F-47D1-8628-DEE746D657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6984" y="716367"/>
            <a:ext cx="11090031" cy="11823828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/>
        </p:nvSpPr>
        <p:spPr>
          <a:xfrm>
            <a:off x="296618" y="12746009"/>
            <a:ext cx="704805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http://hl7.org/fhir/dstu2/search.html</a:t>
            </a:r>
          </a:p>
        </p:txBody>
      </p:sp>
      <p:pic>
        <p:nvPicPr>
          <p:cNvPr id="365" name="pasted-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854200"/>
            <a:ext cx="23012400" cy="6375400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Shape 366"/>
          <p:cNvSpPr/>
          <p:nvPr/>
        </p:nvSpPr>
        <p:spPr>
          <a:xfrm>
            <a:off x="5978842" y="10056004"/>
            <a:ext cx="1242631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GET [base]/AllergyIntolerance?patient=123</a:t>
            </a:r>
          </a:p>
        </p:txBody>
      </p:sp>
    </p:spTree>
  </p:cSld>
  <p:clrMapOvr>
    <a:masterClrMapping/>
  </p:clrMapOvr>
  <p:transition spd="slow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/>
        </p:nvSpPr>
        <p:spPr>
          <a:xfrm>
            <a:off x="10208583" y="6197599"/>
            <a:ext cx="4220834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Paging</a:t>
            </a:r>
          </a:p>
        </p:txBody>
      </p:sp>
      <p:sp>
        <p:nvSpPr>
          <p:cNvPr id="371" name="Shape 371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/>
        </p:nvSpPr>
        <p:spPr>
          <a:xfrm>
            <a:off x="126693" y="12940692"/>
            <a:ext cx="8117968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http://hl7.org/fhir/dstu2/http.html#paging</a:t>
            </a:r>
          </a:p>
        </p:txBody>
      </p:sp>
      <p:sp>
        <p:nvSpPr>
          <p:cNvPr id="374" name="Shape 374"/>
          <p:cNvSpPr/>
          <p:nvPr/>
        </p:nvSpPr>
        <p:spPr>
          <a:xfrm>
            <a:off x="1578030" y="4521195"/>
            <a:ext cx="14101153" cy="4673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10576" indent="-610576" algn="l">
              <a:buSzPct val="75000"/>
              <a:buChar char="•"/>
            </a:pPr>
            <a:r>
              <a:rPr b="1">
                <a:latin typeface="+mj-lt"/>
                <a:ea typeface="+mj-ea"/>
                <a:cs typeface="+mj-cs"/>
                <a:sym typeface="Helvetica"/>
              </a:rPr>
              <a:t>Self</a:t>
            </a:r>
            <a:r>
              <a:t>, First, Previous</a:t>
            </a:r>
            <a:r>
              <a:rPr b="1">
                <a:latin typeface="+mj-lt"/>
                <a:ea typeface="+mj-ea"/>
                <a:cs typeface="+mj-cs"/>
                <a:sym typeface="Helvetica"/>
              </a:rPr>
              <a:t>, Next</a:t>
            </a:r>
            <a:r>
              <a:t>, Last</a:t>
            </a:r>
          </a:p>
          <a:p>
            <a:pPr marL="610576" indent="-610576" algn="l">
              <a:buSzPct val="75000"/>
              <a:buChar char="•"/>
            </a:pPr>
            <a:r>
              <a:t>Must use link as provided</a:t>
            </a:r>
          </a:p>
          <a:p>
            <a:pPr marL="1245576" lvl="1" indent="-610576" algn="l">
              <a:buSzPct val="75000"/>
              <a:buChar char="•"/>
            </a:pPr>
            <a:r>
              <a:t>Changing this has undefined consequences</a:t>
            </a:r>
          </a:p>
          <a:p>
            <a:pPr marL="610576" indent="-610576" algn="l">
              <a:buSzPct val="75000"/>
              <a:buChar char="•"/>
            </a:pPr>
            <a:r>
              <a:t>_count parameter</a:t>
            </a:r>
          </a:p>
          <a:p>
            <a:pPr marL="1245576" lvl="1" indent="-610576" algn="l">
              <a:buSzPct val="75000"/>
              <a:buChar char="•"/>
            </a:pPr>
            <a:r>
              <a:t>Less but not more</a:t>
            </a:r>
          </a:p>
          <a:p>
            <a:pPr marL="610576" indent="-610576" algn="l">
              <a:buSzPct val="75000"/>
              <a:buChar char="•"/>
            </a:pPr>
            <a:r>
              <a:t>For interoperability - handle paging</a:t>
            </a:r>
          </a:p>
        </p:txBody>
      </p:sp>
      <p:sp>
        <p:nvSpPr>
          <p:cNvPr id="375" name="Shape 375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</p:spPr>
        <p:txBody>
          <a:bodyPr anchor="ctr"/>
          <a:lstStyle/>
          <a:p>
            <a:r>
              <a:t>Paging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4" grpId="1" build="p" bldLvl="5" animBg="1" advAuto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3300" y="2616200"/>
            <a:ext cx="19837400" cy="848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80" name="Shape 380"/>
          <p:cNvSpPr/>
          <p:nvPr/>
        </p:nvSpPr>
        <p:spPr>
          <a:xfrm>
            <a:off x="781772" y="4865544"/>
            <a:ext cx="3219109" cy="1270001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4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1" name="Shape 381"/>
          <p:cNvSpPr/>
          <p:nvPr/>
        </p:nvSpPr>
        <p:spPr>
          <a:xfrm>
            <a:off x="568077" y="9080879"/>
            <a:ext cx="3219109" cy="1270001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4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0" grpId="1" animBg="1" advAuto="0"/>
      <p:bldP spid="380" grpId="2" animBg="1" advAuto="0"/>
      <p:bldP spid="381" grpId="3" animBg="1" advAuto="0"/>
      <p:bldP spid="381" grpId="4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734" y="269843"/>
            <a:ext cx="22808532" cy="13176314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Shape 197"/>
          <p:cNvSpPr/>
          <p:nvPr/>
        </p:nvSpPr>
        <p:spPr>
          <a:xfrm>
            <a:off x="16484041" y="12822665"/>
            <a:ext cx="781793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http://wiki.hl7.org/index.php?title=FHIR</a:t>
            </a:r>
          </a:p>
        </p:txBody>
      </p:sp>
      <p:grpSp>
        <p:nvGrpSpPr>
          <p:cNvPr id="200" name="Group 200"/>
          <p:cNvGrpSpPr/>
          <p:nvPr/>
        </p:nvGrpSpPr>
        <p:grpSpPr>
          <a:xfrm>
            <a:off x="6858000" y="8915400"/>
            <a:ext cx="5510213" cy="1270000"/>
            <a:chOff x="-254000" y="0"/>
            <a:chExt cx="5510212" cy="1270000"/>
          </a:xfrm>
        </p:grpSpPr>
        <p:sp>
          <p:nvSpPr>
            <p:cNvPr id="198" name="Shape 198"/>
            <p:cNvSpPr/>
            <p:nvPr/>
          </p:nvSpPr>
          <p:spPr>
            <a:xfrm>
              <a:off x="-254000" y="0"/>
              <a:ext cx="5510213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45" y="0"/>
                  </a:moveTo>
                  <a:cubicBezTo>
                    <a:pt x="1107" y="0"/>
                    <a:pt x="996" y="484"/>
                    <a:pt x="996" y="1080"/>
                  </a:cubicBezTo>
                  <a:lnTo>
                    <a:pt x="996" y="8640"/>
                  </a:lnTo>
                  <a:lnTo>
                    <a:pt x="0" y="10800"/>
                  </a:lnTo>
                  <a:lnTo>
                    <a:pt x="996" y="12960"/>
                  </a:lnTo>
                  <a:lnTo>
                    <a:pt x="996" y="20520"/>
                  </a:lnTo>
                  <a:cubicBezTo>
                    <a:pt x="996" y="21116"/>
                    <a:pt x="1107" y="21600"/>
                    <a:pt x="1245" y="21600"/>
                  </a:cubicBezTo>
                  <a:lnTo>
                    <a:pt x="21351" y="21600"/>
                  </a:lnTo>
                  <a:cubicBezTo>
                    <a:pt x="21489" y="21600"/>
                    <a:pt x="21600" y="21116"/>
                    <a:pt x="21600" y="20520"/>
                  </a:cubicBezTo>
                  <a:lnTo>
                    <a:pt x="21600" y="1080"/>
                  </a:lnTo>
                  <a:cubicBezTo>
                    <a:pt x="21600" y="484"/>
                    <a:pt x="21489" y="0"/>
                    <a:pt x="21351" y="0"/>
                  </a:cubicBezTo>
                  <a:lnTo>
                    <a:pt x="1245" y="0"/>
                  </a:lnTo>
                  <a:close/>
                </a:path>
              </a:pathLst>
            </a:cu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dirty="0"/>
            </a:p>
          </p:txBody>
        </p:sp>
        <p:sp>
          <p:nvSpPr>
            <p:cNvPr id="199" name="Shape 199"/>
            <p:cNvSpPr/>
            <p:nvPr/>
          </p:nvSpPr>
          <p:spPr>
            <a:xfrm>
              <a:off x="285591" y="203199"/>
              <a:ext cx="4431031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/>
                <a:t>Getting Started</a:t>
              </a: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1" animBg="1" advAuto="0"/>
      <p:bldP spid="200" grpId="2" animBg="1" advAuto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/>
          <p:nvPr/>
        </p:nvSpPr>
        <p:spPr>
          <a:xfrm>
            <a:off x="10390240" y="6197599"/>
            <a:ext cx="3857520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Writes</a:t>
            </a:r>
          </a:p>
        </p:txBody>
      </p:sp>
      <p:sp>
        <p:nvSpPr>
          <p:cNvPr id="386" name="Shape 386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Create</a:t>
            </a:r>
          </a:p>
        </p:txBody>
      </p:sp>
      <p:sp>
        <p:nvSpPr>
          <p:cNvPr id="389" name="Shape 3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POST [base]/[Resource]</a:t>
            </a:r>
          </a:p>
          <a:p>
            <a:r>
              <a:t>POST [base]/AllergyIntolerance</a:t>
            </a:r>
          </a:p>
          <a:p>
            <a:r>
              <a:t>Body (content-type) must match supported FHIR format</a:t>
            </a:r>
          </a:p>
        </p:txBody>
      </p:sp>
      <p:sp>
        <p:nvSpPr>
          <p:cNvPr id="390" name="Shape 390"/>
          <p:cNvSpPr/>
          <p:nvPr/>
        </p:nvSpPr>
        <p:spPr>
          <a:xfrm>
            <a:off x="253151" y="12843350"/>
            <a:ext cx="796239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http://hl7.org/fhir/dstu2/http.html#create</a:t>
            </a:r>
          </a:p>
        </p:txBody>
      </p:sp>
    </p:spTree>
  </p:cSld>
  <p:clrMapOvr>
    <a:masterClrMapping/>
  </p:clrMapOvr>
  <p:transition spd="slow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Update</a:t>
            </a:r>
          </a:p>
        </p:txBody>
      </p:sp>
      <p:sp>
        <p:nvSpPr>
          <p:cNvPr id="393" name="Shape 3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PUT [base]/[Resource]/[id]</a:t>
            </a:r>
          </a:p>
          <a:p>
            <a:r>
              <a:t>PUT [base]/AllergyIntolerance/123</a:t>
            </a:r>
          </a:p>
          <a:p>
            <a:r>
              <a:t>Body (content-type) must match supported FHIR format</a:t>
            </a:r>
          </a:p>
        </p:txBody>
      </p:sp>
      <p:sp>
        <p:nvSpPr>
          <p:cNvPr id="394" name="Shape 394"/>
          <p:cNvSpPr/>
          <p:nvPr/>
        </p:nvSpPr>
        <p:spPr>
          <a:xfrm>
            <a:off x="272483" y="12916355"/>
            <a:ext cx="8118412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http://hl7.org/fhir/dstu2/http.html#update</a:t>
            </a:r>
          </a:p>
        </p:txBody>
      </p:sp>
    </p:spTree>
  </p:cSld>
  <p:clrMapOvr>
    <a:masterClrMapping/>
  </p:clrMapOvr>
  <p:transition spd="slow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Conditional Update</a:t>
            </a:r>
          </a:p>
        </p:txBody>
      </p:sp>
      <p:sp>
        <p:nvSpPr>
          <p:cNvPr id="397" name="Shape 39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Optimistic Locking via “If-Match”</a:t>
            </a:r>
          </a:p>
          <a:p>
            <a:r>
              <a:t>Example: Version in database: 2a</a:t>
            </a:r>
          </a:p>
          <a:p>
            <a:pPr lvl="2"/>
            <a:r>
              <a:t>Version in “If-Match”: 1a - failure</a:t>
            </a:r>
          </a:p>
          <a:p>
            <a:pPr lvl="2"/>
            <a:r>
              <a:t>Version in “If-Match”: 2a - success</a:t>
            </a:r>
          </a:p>
        </p:txBody>
      </p:sp>
      <p:sp>
        <p:nvSpPr>
          <p:cNvPr id="398" name="Shape 398"/>
          <p:cNvSpPr/>
          <p:nvPr/>
        </p:nvSpPr>
        <p:spPr>
          <a:xfrm>
            <a:off x="255691" y="12843350"/>
            <a:ext cx="8687372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http://hl7.org/fhir/dstu2/http.html#2.1.0.10.2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7" grpId="1" build="p" animBg="1" advAuto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4</a:t>
            </a:r>
          </a:p>
        </p:txBody>
      </p:sp>
    </p:spTree>
  </p:cSld>
  <p:clrMapOvr>
    <a:masterClrMapping/>
  </p:clrMapOvr>
  <p:transition spd="slow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4</a:t>
            </a:r>
          </a:p>
        </p:txBody>
      </p:sp>
      <p:sp>
        <p:nvSpPr>
          <p:cNvPr id="403" name="Shape 4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Find </a:t>
            </a:r>
            <a:r>
              <a:rPr lang="en-US" dirty="0"/>
              <a:t>the Middle Name </a:t>
            </a:r>
            <a:r>
              <a:rPr dirty="0"/>
              <a:t>for Patient </a:t>
            </a:r>
            <a:r>
              <a:rPr lang="en-US" dirty="0"/>
              <a:t>Joe</a:t>
            </a:r>
            <a:r>
              <a:rPr dirty="0"/>
              <a:t> Smart</a:t>
            </a:r>
            <a:r>
              <a:rPr lang="en-US" dirty="0"/>
              <a:t> (id = </a:t>
            </a:r>
            <a:r>
              <a:rPr lang="en-US" b="0" i="0" dirty="0">
                <a:solidFill>
                  <a:srgbClr val="505050"/>
                </a:solidFill>
                <a:effectLst/>
              </a:rPr>
              <a:t>12724067</a:t>
            </a:r>
            <a:r>
              <a:rPr lang="en-US" dirty="0"/>
              <a:t>)</a:t>
            </a:r>
            <a:endParaRPr dirty="0"/>
          </a:p>
        </p:txBody>
      </p:sp>
    </p:spTree>
  </p:cSld>
  <p:clrMapOvr>
    <a:masterClrMapping/>
  </p:clrMapOvr>
  <p:transition spd="slow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4: Answer</a:t>
            </a:r>
          </a:p>
        </p:txBody>
      </p:sp>
      <p:sp>
        <p:nvSpPr>
          <p:cNvPr id="406" name="Shape 406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2493797" cy="952499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Answer: Mohan</a:t>
            </a:r>
            <a:endParaRPr dirty="0"/>
          </a:p>
          <a:p>
            <a:r>
              <a:rPr dirty="0"/>
              <a:t>GET </a:t>
            </a:r>
            <a:r>
              <a:rPr lang="en-US" u="sng" dirty="0">
                <a:hlinkClick r:id="rId3"/>
              </a:rPr>
              <a:t>https://fhir-open.cerner.com/dstu2/ec2458f2-1e24-41c8-b71b-0e701af7583d/Patient/12724067?_format=json</a:t>
            </a:r>
            <a:endParaRPr lang="en-US" u="sng" dirty="0"/>
          </a:p>
          <a:p>
            <a:r>
              <a:rPr lang="en-US" u="sng" dirty="0">
                <a:hlinkClick r:id="rId4"/>
              </a:rPr>
              <a:t>http://hl7.org/fhir/dstu2/datatypes.html#HumanName</a:t>
            </a:r>
            <a:r>
              <a:rPr lang="en-US" dirty="0"/>
              <a:t> (middle is subsequent given name)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0D88F7-750E-4444-ABCE-4AFF572B32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82897" y="4139745"/>
            <a:ext cx="9493532" cy="7722507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5</a:t>
            </a:r>
          </a:p>
        </p:txBody>
      </p:sp>
    </p:spTree>
  </p:cSld>
  <p:clrMapOvr>
    <a:masterClrMapping/>
  </p:clrMapOvr>
  <p:transition spd="slow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5</a:t>
            </a:r>
          </a:p>
        </p:txBody>
      </p:sp>
      <p:sp>
        <p:nvSpPr>
          <p:cNvPr id="414" name="Shape 4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How many </a:t>
            </a:r>
            <a:r>
              <a:rPr b="1" dirty="0">
                <a:latin typeface="+mj-lt"/>
                <a:ea typeface="+mj-ea"/>
                <a:cs typeface="+mj-cs"/>
                <a:sym typeface="Helvetica"/>
              </a:rPr>
              <a:t>current</a:t>
            </a:r>
            <a:r>
              <a:rPr dirty="0"/>
              <a:t> allergies or intolerances does Tim Peters</a:t>
            </a:r>
            <a:r>
              <a:rPr lang="en-US" dirty="0"/>
              <a:t> (id = 12742400)</a:t>
            </a:r>
            <a:r>
              <a:rPr dirty="0"/>
              <a:t> have?</a:t>
            </a:r>
          </a:p>
          <a:p>
            <a:pPr lvl="1"/>
            <a:r>
              <a:rPr dirty="0"/>
              <a:t>Current: actual or possible existing allergies or intolerances </a:t>
            </a:r>
          </a:p>
          <a:p>
            <a:pPr lvl="1"/>
            <a:r>
              <a:rPr dirty="0"/>
              <a:t>Hint: What indicates “current” for this FHIR resource?</a:t>
            </a:r>
          </a:p>
        </p:txBody>
      </p:sp>
    </p:spTree>
  </p:cSld>
  <p:clrMapOvr>
    <a:masterClrMapping/>
  </p:clrMapOvr>
  <p:transition spd="slow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5: Answer</a:t>
            </a:r>
          </a:p>
        </p:txBody>
      </p:sp>
      <p:sp>
        <p:nvSpPr>
          <p:cNvPr id="417" name="Shape 4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5</a:t>
            </a:r>
          </a:p>
          <a:p>
            <a:r>
              <a:rPr lang="en-US" dirty="0"/>
              <a:t>GET </a:t>
            </a:r>
            <a:r>
              <a:rPr lang="en-US" u="sng" dirty="0">
                <a:hlinkClick r:id="rId3"/>
              </a:rPr>
              <a:t>https://fhir-open.cerner.com/dstu2/ec2458f2-1e24-41c8-b71b-0e701af7583d/AllergyIntolerance?status=active,unconfirmed,confirmed&amp;patient=12742400&amp;_format=json</a:t>
            </a:r>
            <a:endParaRPr lang="en-US" u="sng" dirty="0"/>
          </a:p>
          <a:p>
            <a:r>
              <a:rPr dirty="0"/>
              <a:t>GET </a:t>
            </a:r>
            <a:r>
              <a:rPr lang="en-US" u="sng" dirty="0">
                <a:hlinkClick r:id="rId4"/>
              </a:rPr>
              <a:t>https://fhir-open.cerner.com/dstu2/ec2458f2-1e24-41c8-b71b-0e701af7583d/AllergyIntolerance?patient=12742400&amp;_format=json</a:t>
            </a:r>
            <a:endParaRPr u="sng" dirty="0">
              <a:hlinkClick r:id="rId5"/>
            </a:endParaRP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424" y="0"/>
            <a:ext cx="14623552" cy="13716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7" name="Group 207"/>
          <p:cNvGrpSpPr/>
          <p:nvPr/>
        </p:nvGrpSpPr>
        <p:grpSpPr>
          <a:xfrm>
            <a:off x="139700" y="8287642"/>
            <a:ext cx="6471705" cy="2920576"/>
            <a:chOff x="0" y="0"/>
            <a:chExt cx="6471704" cy="2920574"/>
          </a:xfrm>
        </p:grpSpPr>
        <p:pic>
          <p:nvPicPr>
            <p:cNvPr id="203" name="Picture 202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59816" y="2491771"/>
              <a:ext cx="2111889" cy="428804"/>
            </a:xfrm>
            <a:prstGeom prst="rect">
              <a:avLst/>
            </a:prstGeom>
            <a:effectLst/>
          </p:spPr>
        </p:pic>
        <p:sp>
          <p:nvSpPr>
            <p:cNvPr id="205" name="Shape 205"/>
            <p:cNvSpPr/>
            <p:nvPr/>
          </p:nvSpPr>
          <p:spPr>
            <a:xfrm flipH="1">
              <a:off x="0" y="0"/>
              <a:ext cx="4419700" cy="2195612"/>
            </a:xfrm>
            <a:prstGeom prst="wedgeEllipseCallout">
              <a:avLst>
                <a:gd name="adj1" fmla="val -49385"/>
                <a:gd name="adj2" fmla="val 69820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dirty="0"/>
            </a:p>
          </p:txBody>
        </p:sp>
        <p:sp>
          <p:nvSpPr>
            <p:cNvPr id="206" name="Shape 206"/>
            <p:cNvSpPr/>
            <p:nvPr/>
          </p:nvSpPr>
          <p:spPr>
            <a:xfrm>
              <a:off x="640814" y="703957"/>
              <a:ext cx="3138171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/>
                <a:t>Resources</a:t>
              </a:r>
            </a:p>
          </p:txBody>
        </p:sp>
      </p:grpSp>
      <p:grpSp>
        <p:nvGrpSpPr>
          <p:cNvPr id="214" name="Group 214"/>
          <p:cNvGrpSpPr/>
          <p:nvPr/>
        </p:nvGrpSpPr>
        <p:grpSpPr>
          <a:xfrm>
            <a:off x="4233292" y="8968382"/>
            <a:ext cx="7266651" cy="4126916"/>
            <a:chOff x="-25400" y="0"/>
            <a:chExt cx="7266649" cy="4126914"/>
          </a:xfrm>
        </p:grpSpPr>
        <p:pic>
          <p:nvPicPr>
            <p:cNvPr id="208" name="Picture 207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5400" y="2193802"/>
              <a:ext cx="2958150" cy="1933113"/>
            </a:xfrm>
            <a:prstGeom prst="rect">
              <a:avLst/>
            </a:prstGeom>
            <a:effectLst/>
          </p:spPr>
        </p:pic>
        <p:pic>
          <p:nvPicPr>
            <p:cNvPr id="210" name="Picture 209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15427" y="2488906"/>
              <a:ext cx="2958151" cy="569680"/>
            </a:xfrm>
            <a:prstGeom prst="rect">
              <a:avLst/>
            </a:prstGeom>
            <a:effectLst/>
          </p:spPr>
        </p:pic>
        <p:sp>
          <p:nvSpPr>
            <p:cNvPr id="212" name="Shape 212"/>
            <p:cNvSpPr/>
            <p:nvPr/>
          </p:nvSpPr>
          <p:spPr>
            <a:xfrm>
              <a:off x="2832563" y="0"/>
              <a:ext cx="4408687" cy="2309218"/>
            </a:xfrm>
            <a:prstGeom prst="wedgeEllipseCallout">
              <a:avLst>
                <a:gd name="adj1" fmla="val -49396"/>
                <a:gd name="adj2" fmla="val 68454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dirty="0"/>
            </a:p>
          </p:txBody>
        </p:sp>
        <p:sp>
          <p:nvSpPr>
            <p:cNvPr id="213" name="Shape 213"/>
            <p:cNvSpPr/>
            <p:nvPr/>
          </p:nvSpPr>
          <p:spPr>
            <a:xfrm>
              <a:off x="4009575" y="554831"/>
              <a:ext cx="2054861" cy="162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/>
                <a:t>Spec</a:t>
              </a:r>
              <a:br>
                <a:rPr dirty="0"/>
              </a:br>
              <a:r>
                <a:rPr dirty="0"/>
                <a:t>Details</a:t>
              </a:r>
            </a:p>
          </p:txBody>
        </p:sp>
      </p:grpSp>
      <p:grpSp>
        <p:nvGrpSpPr>
          <p:cNvPr id="219" name="Group 219"/>
          <p:cNvGrpSpPr/>
          <p:nvPr/>
        </p:nvGrpSpPr>
        <p:grpSpPr>
          <a:xfrm>
            <a:off x="7567724" y="9306619"/>
            <a:ext cx="11056826" cy="3810209"/>
            <a:chOff x="-25399" y="0"/>
            <a:chExt cx="11056825" cy="3810208"/>
          </a:xfrm>
        </p:grpSpPr>
        <p:pic>
          <p:nvPicPr>
            <p:cNvPr id="215" name="Picture 214"/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25400" y="3240530"/>
              <a:ext cx="4912786" cy="569679"/>
            </a:xfrm>
            <a:prstGeom prst="rect">
              <a:avLst/>
            </a:prstGeom>
            <a:effectLst/>
          </p:spPr>
        </p:pic>
        <p:sp>
          <p:nvSpPr>
            <p:cNvPr id="217" name="Shape 217"/>
            <p:cNvSpPr/>
            <p:nvPr/>
          </p:nvSpPr>
          <p:spPr>
            <a:xfrm>
              <a:off x="4687775" y="0"/>
              <a:ext cx="6343651" cy="3113981"/>
            </a:xfrm>
            <a:prstGeom prst="wedgeEllipseCallout">
              <a:avLst>
                <a:gd name="adj1" fmla="val -49386"/>
                <a:gd name="adj2" fmla="val 70000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dirty="0"/>
            </a:p>
          </p:txBody>
        </p:sp>
        <p:sp>
          <p:nvSpPr>
            <p:cNvPr id="218" name="Shape 218"/>
            <p:cNvSpPr/>
            <p:nvPr/>
          </p:nvSpPr>
          <p:spPr>
            <a:xfrm>
              <a:off x="6343220" y="645720"/>
              <a:ext cx="3032761" cy="162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/>
                <a:t>Reference</a:t>
              </a:r>
              <a:br>
                <a:rPr dirty="0"/>
              </a:br>
              <a:r>
                <a:rPr dirty="0"/>
                <a:t>Libraries</a:t>
              </a:r>
            </a:p>
          </p:txBody>
        </p:sp>
      </p:grpSp>
      <p:sp>
        <p:nvSpPr>
          <p:cNvPr id="220" name="Shape 220"/>
          <p:cNvSpPr/>
          <p:nvPr/>
        </p:nvSpPr>
        <p:spPr>
          <a:xfrm>
            <a:off x="16336644" y="5537199"/>
            <a:ext cx="8016618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/>
              <a:t>Note: HAPI is the recommended Java Reference implementation</a:t>
            </a:r>
          </a:p>
          <a:p>
            <a:r>
              <a:rPr u="sng" dirty="0">
                <a:hlinkClick r:id="rId8"/>
              </a:rPr>
              <a:t>http://hapifhir.io/index.html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1" animBg="1" advAuto="0"/>
      <p:bldP spid="207" grpId="2" animBg="1" advAuto="0"/>
      <p:bldP spid="214" grpId="3" animBg="1" advAuto="0"/>
      <p:bldP spid="214" grpId="4" animBg="1" advAuto="0"/>
      <p:bldP spid="219" grpId="5" animBg="1" advAuto="0"/>
      <p:bldP spid="219" grpId="6" animBg="1" advAuto="0"/>
      <p:bldP spid="220" grpId="7" animBg="1" advAuto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3" name="Group 423"/>
          <p:cNvGrpSpPr/>
          <p:nvPr/>
        </p:nvGrpSpPr>
        <p:grpSpPr>
          <a:xfrm>
            <a:off x="787400" y="3213100"/>
            <a:ext cx="22809200" cy="7991251"/>
            <a:chOff x="0" y="0"/>
            <a:chExt cx="22809200" cy="7991250"/>
          </a:xfrm>
        </p:grpSpPr>
        <p:pic>
          <p:nvPicPr>
            <p:cNvPr id="421" name="pasted-image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2809200" cy="7289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22" name="Shape 422"/>
            <p:cNvSpPr/>
            <p:nvPr/>
          </p:nvSpPr>
          <p:spPr>
            <a:xfrm>
              <a:off x="174737" y="460196"/>
              <a:ext cx="1270001" cy="7531055"/>
            </a:xfrm>
            <a:prstGeom prst="rect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24" name="Shape 424"/>
          <p:cNvSpPr/>
          <p:nvPr/>
        </p:nvSpPr>
        <p:spPr>
          <a:xfrm>
            <a:off x="358005" y="12573396"/>
            <a:ext cx="12810999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http://hl7.org/fhir/DSTU2/valueset-allergy-intolerance-status.html</a:t>
            </a:r>
          </a:p>
        </p:txBody>
      </p:sp>
    </p:spTree>
  </p:cSld>
  <p:clrMapOvr>
    <a:masterClrMapping/>
  </p:clrMapOvr>
  <p:transition spd="slow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if it wasn’t mapped/known?</a:t>
            </a:r>
          </a:p>
        </p:txBody>
      </p:sp>
      <p:sp>
        <p:nvSpPr>
          <p:cNvPr id="427" name="Shape 427"/>
          <p:cNvSpPr/>
          <p:nvPr/>
        </p:nvSpPr>
        <p:spPr>
          <a:xfrm>
            <a:off x="176052" y="12877562"/>
            <a:ext cx="922966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http://hl7.org/fhir/dstu2/allergyintolerance.html</a:t>
            </a:r>
          </a:p>
        </p:txBody>
      </p:sp>
      <p:pic>
        <p:nvPicPr>
          <p:cNvPr id="428" name="pasted-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2877011"/>
            <a:ext cx="19507200" cy="1676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9" name="Picture 428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565001" y="3498361"/>
            <a:ext cx="1351845" cy="1045896"/>
          </a:xfrm>
          <a:prstGeom prst="rect">
            <a:avLst/>
          </a:prstGeom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6</a:t>
            </a:r>
          </a:p>
        </p:txBody>
      </p:sp>
    </p:spTree>
  </p:cSld>
  <p:clrMapOvr>
    <a:masterClrMapping/>
  </p:clrMapOvr>
  <p:transition spd="slow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6</a:t>
            </a:r>
          </a:p>
        </p:txBody>
      </p:sp>
      <p:sp>
        <p:nvSpPr>
          <p:cNvPr id="436" name="Shape 4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Using </a:t>
            </a:r>
            <a:r>
              <a:rPr b="1" dirty="0" err="1">
                <a:latin typeface="+mj-lt"/>
                <a:ea typeface="+mj-ea"/>
                <a:cs typeface="+mj-cs"/>
                <a:sym typeface="Helvetica"/>
              </a:rPr>
              <a:t>MedicationOrder</a:t>
            </a:r>
            <a:r>
              <a:rPr dirty="0"/>
              <a:t> </a:t>
            </a:r>
            <a:r>
              <a:rPr lang="en-US" dirty="0"/>
              <a:t>has Nancy Smart (id = 12724066) had her CoVID-19 vaccine</a:t>
            </a:r>
            <a:r>
              <a:rPr dirty="0"/>
              <a:t>?</a:t>
            </a:r>
          </a:p>
        </p:txBody>
      </p:sp>
    </p:spTree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6: Answer</a:t>
            </a:r>
          </a:p>
        </p:txBody>
      </p:sp>
      <p:sp>
        <p:nvSpPr>
          <p:cNvPr id="439" name="Shape 439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202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Yes (</a:t>
            </a:r>
            <a:r>
              <a:rPr lang="en-US" dirty="0" err="1"/>
              <a:t>Moderna</a:t>
            </a:r>
            <a:r>
              <a:rPr lang="en-US" dirty="0"/>
              <a:t>)</a:t>
            </a:r>
            <a:endParaRPr dirty="0"/>
          </a:p>
          <a:p>
            <a:r>
              <a:rPr dirty="0"/>
              <a:t>GET </a:t>
            </a:r>
            <a:r>
              <a:rPr lang="en-US" u="sng" dirty="0">
                <a:hlinkClick r:id="rId2"/>
              </a:rPr>
              <a:t>https://fhir-open.cerner.com/dstu2/ec2458f2-1e24-41c8-b71b-0e701af7583d/MedicationOrder?patient=12724066&amp;status=active,on-hold&amp;_format=json</a:t>
            </a:r>
            <a:endParaRPr u="sng" dirty="0">
              <a:hlinkClick r:id="rId3"/>
            </a:endParaRPr>
          </a:p>
        </p:txBody>
      </p:sp>
    </p:spTree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Paging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6ADC23-EB47-4BD4-9B37-3C2BBD009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834" y="2885409"/>
            <a:ext cx="23384329" cy="5057164"/>
          </a:xfrm>
          <a:prstGeom prst="rect">
            <a:avLst/>
          </a:prstGeom>
        </p:spPr>
      </p:pic>
      <p:sp>
        <p:nvSpPr>
          <p:cNvPr id="442" name="Shape 442"/>
          <p:cNvSpPr>
            <a:spLocks noGrp="1"/>
          </p:cNvSpPr>
          <p:nvPr>
            <p:ph type="body" sz="half" idx="1"/>
          </p:nvPr>
        </p:nvSpPr>
        <p:spPr>
          <a:xfrm>
            <a:off x="499834" y="7589481"/>
            <a:ext cx="23384329" cy="5669319"/>
          </a:xfrm>
          <a:prstGeom prst="rect">
            <a:avLst/>
          </a:prstGeom>
        </p:spPr>
        <p:txBody>
          <a:bodyPr/>
          <a:lstStyle/>
          <a:p>
            <a:pPr marL="622300" indent="-622300" defTabSz="808990">
              <a:spcBef>
                <a:spcPts val="5700"/>
              </a:spcBef>
              <a:defRPr sz="5096"/>
            </a:pPr>
            <a:r>
              <a:rPr dirty="0"/>
              <a:t>GET </a:t>
            </a:r>
            <a:r>
              <a:rPr lang="en-US" u="sng" dirty="0">
                <a:hlinkClick r:id="rId3"/>
              </a:rPr>
              <a:t>https://fhir-open.cerner.com/dstu2/ec2458f2-1e24-41c8-b71b-0e701af7583d/MedicationOrder?patient=12724066&amp;_count=10&amp;_format=json</a:t>
            </a:r>
            <a:endParaRPr lang="en-US" u="sng" dirty="0"/>
          </a:p>
          <a:p>
            <a:pPr marL="622300" indent="-622300" defTabSz="808990">
              <a:spcBef>
                <a:spcPts val="5700"/>
              </a:spcBef>
              <a:defRPr sz="5096"/>
            </a:pPr>
            <a:r>
              <a:rPr lang="en-US" dirty="0"/>
              <a:t>GET </a:t>
            </a:r>
            <a:r>
              <a:rPr lang="en-US" b="0" i="0" dirty="0">
                <a:solidFill>
                  <a:srgbClr val="505050"/>
                </a:solidFill>
                <a:effectLst/>
                <a:hlinkClick r:id="rId4"/>
              </a:rPr>
              <a:t>https://fhir-open.cerner.com/dstu2/ec2458f2-1e24-41c8-b71b-0e701af7583d/MedicationOrder?patient=12724066&amp;-pageContext=3662635_15415858_12724066_1_1&amp;-pageDirection=NEXT&amp;_format=json</a:t>
            </a:r>
            <a:endParaRPr dirty="0">
              <a:hlinkClick r:id="rId5"/>
            </a:endParaRPr>
          </a:p>
        </p:txBody>
      </p:sp>
    </p:spTree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MedicationStatement?</a:t>
            </a:r>
          </a:p>
        </p:txBody>
      </p:sp>
      <p:sp>
        <p:nvSpPr>
          <p:cNvPr id="446" name="Shape 44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Could have, though question said order.</a:t>
            </a:r>
          </a:p>
          <a:p>
            <a:r>
              <a:t>Result would have been the same, but statuses would have been “active,intended”</a:t>
            </a:r>
          </a:p>
        </p:txBody>
      </p:sp>
    </p:spTree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/>
          <p:nvPr/>
        </p:nvSpPr>
        <p:spPr>
          <a:xfrm>
            <a:off x="284862" y="12750562"/>
            <a:ext cx="9822625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http://hl7.org/fhir/dstu2/medicationorder.html#bnr</a:t>
            </a:r>
          </a:p>
        </p:txBody>
      </p:sp>
      <p:pic>
        <p:nvPicPr>
          <p:cNvPr id="449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3695700"/>
            <a:ext cx="23977600" cy="632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7</a:t>
            </a:r>
          </a:p>
        </p:txBody>
      </p:sp>
    </p:spTree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7</a:t>
            </a:r>
          </a:p>
        </p:txBody>
      </p:sp>
      <p:sp>
        <p:nvSpPr>
          <p:cNvPr id="454" name="Shape 4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What is the name of the patient with </a:t>
            </a:r>
            <a:r>
              <a:rPr lang="en-US" dirty="0"/>
              <a:t>C</a:t>
            </a:r>
            <a:r>
              <a:rPr dirty="0"/>
              <a:t>MRN </a:t>
            </a:r>
            <a:r>
              <a:rPr lang="en-US" dirty="0"/>
              <a:t>9002418477</a:t>
            </a:r>
            <a:endParaRPr dirty="0"/>
          </a:p>
          <a:p>
            <a:pPr lvl="1"/>
            <a:r>
              <a:rPr dirty="0"/>
              <a:t>Hint: the system is </a:t>
            </a:r>
            <a:r>
              <a:rPr lang="en-US" dirty="0"/>
              <a:t>urn:oid:2.16.840.1.113883.3.787.0.0 </a:t>
            </a:r>
            <a:r>
              <a:rPr dirty="0"/>
              <a:t>(</a:t>
            </a:r>
            <a:r>
              <a:rPr dirty="0" err="1"/>
              <a:t>oid</a:t>
            </a:r>
            <a:r>
              <a:rPr dirty="0"/>
              <a:t>)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/>
        </p:nvSpPr>
        <p:spPr>
          <a:xfrm>
            <a:off x="5108047" y="6197599"/>
            <a:ext cx="14421906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Specification Versioning</a:t>
            </a:r>
          </a:p>
        </p:txBody>
      </p:sp>
      <p:sp>
        <p:nvSpPr>
          <p:cNvPr id="223" name="Shape 223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dirty="0"/>
          </a:p>
        </p:txBody>
      </p:sp>
    </p:spTree>
  </p:cSld>
  <p:clrMapOvr>
    <a:masterClrMapping/>
  </p:clrMapOvr>
  <p:transition spd="slow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7: Answer</a:t>
            </a:r>
          </a:p>
        </p:txBody>
      </p:sp>
      <p:sp>
        <p:nvSpPr>
          <p:cNvPr id="457" name="Shape 4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Hailey Smart</a:t>
            </a:r>
            <a:endParaRPr dirty="0"/>
          </a:p>
          <a:p>
            <a:r>
              <a:rPr dirty="0"/>
              <a:t>GET </a:t>
            </a:r>
            <a:r>
              <a:rPr lang="en-US" dirty="0">
                <a:hlinkClick r:id="rId2"/>
              </a:rPr>
              <a:t>https://fhir-open.cerner.com/dstu2/ec2458f2-1e24-41c8-b71b-0e701af7583d/Patient?identifier=urn:oid:2.16.840.1.113883.3.787.0.0|9002418477&amp;_format=json</a:t>
            </a:r>
            <a:endParaRPr dirty="0"/>
          </a:p>
        </p:txBody>
      </p:sp>
    </p:spTree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0B479B-E994-4A0E-9096-3A364F36F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273" y="721658"/>
            <a:ext cx="21179141" cy="11067571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/>
          <p:nvPr/>
        </p:nvSpPr>
        <p:spPr>
          <a:xfrm>
            <a:off x="8975780" y="6197599"/>
            <a:ext cx="6686440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Extensions</a:t>
            </a:r>
          </a:p>
        </p:txBody>
      </p:sp>
      <p:sp>
        <p:nvSpPr>
          <p:cNvPr id="462" name="Shape 462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973" y="3489486"/>
            <a:ext cx="13474054" cy="6737028"/>
          </a:xfrm>
          <a:prstGeom prst="rect">
            <a:avLst/>
          </a:prstGeom>
          <a:ln w="12700">
            <a:miter lim="400000"/>
          </a:ln>
        </p:spPr>
      </p:pic>
      <p:sp>
        <p:nvSpPr>
          <p:cNvPr id="465" name="Shape 465"/>
          <p:cNvSpPr/>
          <p:nvPr/>
        </p:nvSpPr>
        <p:spPr>
          <a:xfrm>
            <a:off x="177690" y="12848673"/>
            <a:ext cx="797795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http://hl7.org/fhir/dstu2/extensibility.html</a:t>
            </a:r>
          </a:p>
        </p:txBody>
      </p:sp>
    </p:spTree>
  </p:cSld>
  <p:clrMapOvr>
    <a:masterClrMapping/>
  </p:clrMapOvr>
  <p:transition spd="slow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Extension “Rules”</a:t>
            </a:r>
          </a:p>
        </p:txBody>
      </p:sp>
      <p:sp>
        <p:nvSpPr>
          <p:cNvPr id="468" name="Shape 46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They’re Expected</a:t>
            </a:r>
          </a:p>
          <a:p>
            <a:r>
              <a:t>They can nest</a:t>
            </a:r>
          </a:p>
          <a:p>
            <a:r>
              <a:t>Server/Client cannot reject because of extension</a:t>
            </a:r>
          </a:p>
          <a:p>
            <a:pPr lvl="1"/>
            <a:r>
              <a:t>Unless it’s a modifier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8" grpId="1" build="p" bldLvl="5" animBg="1" advAuto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>
            <a:spLocks noGrp="1"/>
          </p:cNvSpPr>
          <p:nvPr>
            <p:ph type="title"/>
          </p:nvPr>
        </p:nvSpPr>
        <p:spPr>
          <a:xfrm>
            <a:off x="635000" y="104033"/>
            <a:ext cx="23114000" cy="2006601"/>
          </a:xfrm>
          <a:prstGeom prst="rect">
            <a:avLst/>
          </a:prstGeom>
        </p:spPr>
        <p:txBody>
          <a:bodyPr/>
          <a:lstStyle/>
          <a:p>
            <a:r>
              <a:t>Examples</a:t>
            </a:r>
          </a:p>
        </p:txBody>
      </p:sp>
      <p:pic>
        <p:nvPicPr>
          <p:cNvPr id="471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2032000"/>
            <a:ext cx="17678400" cy="965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>
            <a:spLocks noGrp="1"/>
          </p:cNvSpPr>
          <p:nvPr>
            <p:ph type="title"/>
          </p:nvPr>
        </p:nvSpPr>
        <p:spPr>
          <a:xfrm>
            <a:off x="635000" y="250045"/>
            <a:ext cx="23114000" cy="2006601"/>
          </a:xfrm>
          <a:prstGeom prst="rect">
            <a:avLst/>
          </a:prstGeom>
        </p:spPr>
        <p:txBody>
          <a:bodyPr/>
          <a:lstStyle/>
          <a:p>
            <a:r>
              <a:t>Modifier Example</a:t>
            </a:r>
          </a:p>
        </p:txBody>
      </p:sp>
      <p:pic>
        <p:nvPicPr>
          <p:cNvPr id="474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2293224"/>
            <a:ext cx="17526000" cy="10541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/>
          <p:nvPr/>
        </p:nvSpPr>
        <p:spPr>
          <a:xfrm>
            <a:off x="320535" y="12965027"/>
            <a:ext cx="10991216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http://hl7.org/fhir/dstu2/extension-patient-birthtime.html</a:t>
            </a:r>
          </a:p>
        </p:txBody>
      </p:sp>
      <p:pic>
        <p:nvPicPr>
          <p:cNvPr id="479" name="pasted-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1593" y="594609"/>
            <a:ext cx="15440814" cy="125267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/>
          <p:nvPr/>
        </p:nvSpPr>
        <p:spPr>
          <a:xfrm>
            <a:off x="8291859" y="6197599"/>
            <a:ext cx="8054282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Conformance</a:t>
            </a:r>
          </a:p>
        </p:txBody>
      </p:sp>
      <p:sp>
        <p:nvSpPr>
          <p:cNvPr id="484" name="Shape 484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Conformance Resource</a:t>
            </a:r>
          </a:p>
        </p:txBody>
      </p:sp>
      <p:sp>
        <p:nvSpPr>
          <p:cNvPr id="487" name="Shape 4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Weird: located at </a:t>
            </a:r>
            <a:r>
              <a:rPr strike="sngStrike"/>
              <a:t>[base]/Conformance</a:t>
            </a:r>
            <a:r>
              <a:t> [base]/metadata</a:t>
            </a:r>
          </a:p>
          <a:p>
            <a:r>
              <a:t>Describes the Server</a:t>
            </a:r>
          </a:p>
          <a:p>
            <a:r>
              <a:t>Step towards auto-config</a:t>
            </a:r>
          </a:p>
        </p:txBody>
      </p:sp>
      <p:sp>
        <p:nvSpPr>
          <p:cNvPr id="488" name="Shape 488"/>
          <p:cNvSpPr/>
          <p:nvPr/>
        </p:nvSpPr>
        <p:spPr>
          <a:xfrm>
            <a:off x="242586" y="12867685"/>
            <a:ext cx="8324216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http://hl7.org/fhir/dstu2/conformance.html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" grpId="1" build="p" bldLvl="5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/>
        </p:nvSpPr>
        <p:spPr>
          <a:xfrm>
            <a:off x="358995" y="6068040"/>
            <a:ext cx="6174614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sz="4800" dirty="0"/>
              <a:t>Current: </a:t>
            </a:r>
            <a:r>
              <a:rPr lang="en-US" sz="4800" dirty="0"/>
              <a:t>R4 Sequence</a:t>
            </a:r>
            <a:endParaRPr sz="4800" dirty="0"/>
          </a:p>
          <a:p>
            <a:r>
              <a:rPr sz="4800" dirty="0"/>
              <a:t>AKA: </a:t>
            </a:r>
            <a:r>
              <a:rPr lang="en-US" sz="4800" dirty="0"/>
              <a:t>4</a:t>
            </a:r>
            <a:r>
              <a:rPr sz="4800" dirty="0"/>
              <a:t>.0.</a:t>
            </a:r>
            <a:r>
              <a:rPr lang="en-US" sz="4800" dirty="0"/>
              <a:t>1</a:t>
            </a:r>
            <a:endParaRPr sz="4800" dirty="0"/>
          </a:p>
        </p:txBody>
      </p:sp>
      <p:sp>
        <p:nvSpPr>
          <p:cNvPr id="227" name="Shape 227"/>
          <p:cNvSpPr/>
          <p:nvPr/>
        </p:nvSpPr>
        <p:spPr>
          <a:xfrm>
            <a:off x="100621" y="12916355"/>
            <a:ext cx="6174614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 dirty="0">
                <a:hlinkClick r:id="rId2"/>
              </a:rPr>
              <a:t>http://hl7.org/fhir/directory.html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25664A-4975-4DD7-A976-43F79A377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7826" y="1175657"/>
            <a:ext cx="17336174" cy="11364686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What?</a:t>
            </a:r>
          </a:p>
        </p:txBody>
      </p:sp>
      <p:sp>
        <p:nvSpPr>
          <p:cNvPr id="493" name="Shape 493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Which operations?</a:t>
            </a:r>
          </a:p>
          <a:p>
            <a:r>
              <a:t>Which parameters?</a:t>
            </a:r>
          </a:p>
          <a:p>
            <a:r>
              <a:t>Which formats?</a:t>
            </a:r>
          </a:p>
          <a:p>
            <a:r>
              <a:t>Profiles…</a:t>
            </a:r>
          </a:p>
        </p:txBody>
      </p:sp>
      <p:pic>
        <p:nvPicPr>
          <p:cNvPr id="494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1411" y="5187683"/>
            <a:ext cx="2782593" cy="2782594"/>
          </a:xfrm>
          <a:prstGeom prst="rect">
            <a:avLst/>
          </a:prstGeom>
          <a:ln w="12700">
            <a:miter lim="400000"/>
          </a:ln>
        </p:spPr>
      </p:pic>
      <p:pic>
        <p:nvPicPr>
          <p:cNvPr id="495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4944" y="8714633"/>
            <a:ext cx="2453982" cy="2453981"/>
          </a:xfrm>
          <a:prstGeom prst="rect">
            <a:avLst/>
          </a:prstGeom>
          <a:ln w="12700">
            <a:miter lim="400000"/>
          </a:ln>
        </p:spPr>
      </p:pic>
      <p:pic>
        <p:nvPicPr>
          <p:cNvPr id="496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6507" y="4266591"/>
            <a:ext cx="1981201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97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1831" y="5897177"/>
            <a:ext cx="3890146" cy="38901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98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5707" y="9236322"/>
            <a:ext cx="1981201" cy="198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8</a:t>
            </a:r>
          </a:p>
        </p:txBody>
      </p:sp>
    </p:spTree>
  </p:cSld>
  <p:clrMapOvr>
    <a:masterClrMapping/>
  </p:clrMapOvr>
  <p:transition spd="slow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Shape 5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8</a:t>
            </a:r>
          </a:p>
        </p:txBody>
      </p:sp>
      <p:sp>
        <p:nvSpPr>
          <p:cNvPr id="505" name="Shape 5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Which extensions are supported by the Millennium DSTU 2 Patient resource?</a:t>
            </a:r>
          </a:p>
        </p:txBody>
      </p:sp>
    </p:spTree>
  </p:cSld>
  <p:clrMapOvr>
    <a:masterClrMapping/>
  </p:clrMapOvr>
  <p:transition spd="slow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8: Answer</a:t>
            </a:r>
          </a:p>
        </p:txBody>
      </p:sp>
      <p:sp>
        <p:nvSpPr>
          <p:cNvPr id="508" name="Shape 5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Time of day of birth</a:t>
            </a:r>
          </a:p>
          <a:p>
            <a:r>
              <a:rPr lang="en-US" dirty="0"/>
              <a:t>Argonaut </a:t>
            </a:r>
            <a:r>
              <a:rPr dirty="0"/>
              <a:t>Ethnicity</a:t>
            </a:r>
          </a:p>
          <a:p>
            <a:r>
              <a:rPr lang="en-US" dirty="0"/>
              <a:t>Argonaut </a:t>
            </a:r>
            <a:r>
              <a:rPr dirty="0"/>
              <a:t>Patient Birth Sex</a:t>
            </a:r>
          </a:p>
          <a:p>
            <a:r>
              <a:rPr lang="en-US" dirty="0"/>
              <a:t>Argonaut </a:t>
            </a:r>
            <a:r>
              <a:rPr dirty="0"/>
              <a:t>Race</a:t>
            </a:r>
            <a:endParaRPr lang="en-US" dirty="0"/>
          </a:p>
          <a:p>
            <a:r>
              <a:rPr lang="en-US" dirty="0"/>
              <a:t>Rendered Value</a:t>
            </a:r>
            <a:endParaRPr dirty="0"/>
          </a:p>
        </p:txBody>
      </p:sp>
      <p:sp>
        <p:nvSpPr>
          <p:cNvPr id="509" name="Shape 509"/>
          <p:cNvSpPr/>
          <p:nvPr/>
        </p:nvSpPr>
        <p:spPr>
          <a:xfrm>
            <a:off x="193808" y="12781458"/>
            <a:ext cx="13724912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lang="en-US" u="sng" dirty="0">
                <a:hlinkClick r:id="rId3"/>
              </a:rPr>
              <a:t>https://fhir.cerner.com/millennium/dstu2/individuals/patient/#extensions</a:t>
            </a:r>
            <a:endParaRPr u="sng" dirty="0">
              <a:hlinkClick r:id="rId2"/>
            </a:endParaRPr>
          </a:p>
        </p:txBody>
      </p:sp>
    </p:spTree>
  </p:cSld>
  <p:clrMapOvr>
    <a:masterClrMapping/>
  </p:clrMapOvr>
  <p:transition spd="slow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Shape 5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9</a:t>
            </a:r>
          </a:p>
        </p:txBody>
      </p:sp>
    </p:spTree>
  </p:cSld>
  <p:clrMapOvr>
    <a:masterClrMapping/>
  </p:clrMapOvr>
  <p:transition spd="slow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9</a:t>
            </a:r>
          </a:p>
        </p:txBody>
      </p:sp>
      <p:sp>
        <p:nvSpPr>
          <p:cNvPr id="514" name="Shape 5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According to the Conformance statement, does this FHIR server support OAuth? </a:t>
            </a:r>
            <a:r>
              <a:rPr lang="en-US" dirty="0">
                <a:hlinkClick r:id="rId3"/>
              </a:rPr>
              <a:t>https://fhir-open.cerner.com/dstu2/ec2458f2-1e24-41c8-b71b-0e701af7583d/</a:t>
            </a:r>
            <a:endParaRPr dirty="0"/>
          </a:p>
        </p:txBody>
      </p:sp>
    </p:spTree>
  </p:cSld>
  <p:clrMapOvr>
    <a:masterClrMapping/>
  </p:clrMapOvr>
  <p:transition spd="slow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9: Answer</a:t>
            </a:r>
          </a:p>
        </p:txBody>
      </p:sp>
      <p:sp>
        <p:nvSpPr>
          <p:cNvPr id="519" name="Shape 519"/>
          <p:cNvSpPr>
            <a:spLocks noGrp="1"/>
          </p:cNvSpPr>
          <p:nvPr>
            <p:ph type="body" sz="half" idx="1"/>
          </p:nvPr>
        </p:nvSpPr>
        <p:spPr>
          <a:xfrm>
            <a:off x="1689100" y="3238499"/>
            <a:ext cx="12493797" cy="10150929"/>
          </a:xfrm>
          <a:prstGeom prst="rect">
            <a:avLst/>
          </a:prstGeom>
        </p:spPr>
        <p:txBody>
          <a:bodyPr/>
          <a:lstStyle/>
          <a:p>
            <a:r>
              <a:rPr dirty="0"/>
              <a:t>Answer: No (it’s our open endpoint)</a:t>
            </a:r>
          </a:p>
          <a:p>
            <a:r>
              <a:rPr dirty="0"/>
              <a:t>GET </a:t>
            </a:r>
            <a:r>
              <a:rPr lang="en-US" u="sng" dirty="0">
                <a:hlinkClick r:id="rId3"/>
              </a:rPr>
              <a:t>https://fhir-open.cerner.com/dstu2/ec2458f2-1e24-41c8-b71b-0e701af7583d/metadata?_format=json</a:t>
            </a:r>
            <a:endParaRPr lang="en-US" u="sng" dirty="0"/>
          </a:p>
          <a:p>
            <a:r>
              <a:rPr lang="en-US" dirty="0"/>
              <a:t>GET </a:t>
            </a:r>
            <a:r>
              <a:rPr lang="en-US" b="0" i="0" dirty="0">
                <a:solidFill>
                  <a:srgbClr val="505050"/>
                </a:solidFill>
                <a:effectLst/>
                <a:hlinkClick r:id="rId4"/>
              </a:rPr>
              <a:t>https://fhir-ehr-code.cerner.com/dstu2/ec2458f2-1e24-41c8-b71b-0e701af7583d/metadata?_format=json</a:t>
            </a:r>
            <a:endParaRPr u="sng" dirty="0">
              <a:hlinkClick r:id="rId5"/>
            </a:endParaRPr>
          </a:p>
        </p:txBody>
      </p:sp>
      <p:grpSp>
        <p:nvGrpSpPr>
          <p:cNvPr id="522" name="Group 522"/>
          <p:cNvGrpSpPr/>
          <p:nvPr/>
        </p:nvGrpSpPr>
        <p:grpSpPr>
          <a:xfrm>
            <a:off x="14182897" y="3727937"/>
            <a:ext cx="9896303" cy="4839677"/>
            <a:chOff x="0" y="0"/>
            <a:chExt cx="12827000" cy="6045200"/>
          </a:xfrm>
        </p:grpSpPr>
        <p:pic>
          <p:nvPicPr>
            <p:cNvPr id="520" name="pasted-image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0"/>
              <a:ext cx="12827000" cy="60452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21" name="Picture 520"/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4224" y="2045333"/>
              <a:ext cx="4433806" cy="1346201"/>
            </a:xfrm>
            <a:prstGeom prst="rect">
              <a:avLst/>
            </a:prstGeom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  <p:transition spd="slow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Shape 524"/>
          <p:cNvSpPr/>
          <p:nvPr/>
        </p:nvSpPr>
        <p:spPr>
          <a:xfrm>
            <a:off x="375039" y="12674520"/>
            <a:ext cx="8324216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http://hl7.org/fhir/dstu2/conformance.html</a:t>
            </a:r>
          </a:p>
        </p:txBody>
      </p:sp>
      <p:grpSp>
        <p:nvGrpSpPr>
          <p:cNvPr id="527" name="Group 527"/>
          <p:cNvGrpSpPr/>
          <p:nvPr/>
        </p:nvGrpSpPr>
        <p:grpSpPr>
          <a:xfrm>
            <a:off x="1003300" y="5334000"/>
            <a:ext cx="22377400" cy="3048000"/>
            <a:chOff x="0" y="0"/>
            <a:chExt cx="22377400" cy="3048000"/>
          </a:xfrm>
        </p:grpSpPr>
        <p:pic>
          <p:nvPicPr>
            <p:cNvPr id="525" name="pasted-image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2377400" cy="3048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26" name="Picture 525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22250" y="438265"/>
              <a:ext cx="19132901" cy="2171470"/>
            </a:xfrm>
            <a:prstGeom prst="rect">
              <a:avLst/>
            </a:prstGeom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  <p:transition spd="slow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/>
          <p:nvPr/>
        </p:nvSpPr>
        <p:spPr>
          <a:xfrm>
            <a:off x="10002564" y="6197599"/>
            <a:ext cx="4632872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Profiles</a:t>
            </a:r>
          </a:p>
        </p:txBody>
      </p:sp>
      <p:sp>
        <p:nvSpPr>
          <p:cNvPr id="530" name="Shape 530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</a:t>
            </a:r>
          </a:p>
        </p:txBody>
      </p:sp>
      <p:sp>
        <p:nvSpPr>
          <p:cNvPr id="533" name="Shape 533"/>
          <p:cNvSpPr/>
          <p:nvPr/>
        </p:nvSpPr>
        <p:spPr>
          <a:xfrm>
            <a:off x="124821" y="12867685"/>
            <a:ext cx="729431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http://hl7.org/fhir/dstu2/profiling.html</a:t>
            </a:r>
          </a:p>
        </p:txBody>
      </p:sp>
      <p:pic>
        <p:nvPicPr>
          <p:cNvPr id="534" name="pasted-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874" y="4602836"/>
            <a:ext cx="20708252" cy="64788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pasted-image.pn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8728" r="8728"/>
          <a:stretch>
            <a:fillRect/>
          </a:stretch>
        </p:blipFill>
        <p:spPr>
          <a:xfrm>
            <a:off x="13165981" y="1104900"/>
            <a:ext cx="9525001" cy="11506200"/>
          </a:xfrm>
          <a:prstGeom prst="rect">
            <a:avLst/>
          </a:prstGeom>
        </p:spPr>
      </p:pic>
      <p:sp>
        <p:nvSpPr>
          <p:cNvPr id="235" name="Shape 2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Which Version?</a:t>
            </a:r>
          </a:p>
        </p:txBody>
      </p:sp>
      <p:sp>
        <p:nvSpPr>
          <p:cNvPr id="236" name="Shape 23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37307" indent="-537307" algn="l">
              <a:buSzPct val="75000"/>
              <a:buChar char="•"/>
            </a:pPr>
            <a:r>
              <a:rPr dirty="0"/>
              <a:t>Multiple Available</a:t>
            </a:r>
          </a:p>
          <a:p>
            <a:pPr marL="537307" indent="-537307" algn="l">
              <a:buSzPct val="75000"/>
              <a:buChar char="•"/>
            </a:pPr>
            <a:r>
              <a:rPr dirty="0"/>
              <a:t>Deprecate Oldest</a:t>
            </a:r>
          </a:p>
          <a:p>
            <a:pPr marL="537307" indent="-537307" algn="l">
              <a:buSzPct val="75000"/>
              <a:buChar char="•"/>
            </a:pPr>
            <a:r>
              <a:rPr dirty="0"/>
              <a:t>Time to Uplift Applications</a:t>
            </a:r>
          </a:p>
        </p:txBody>
      </p:sp>
    </p:spTree>
  </p:cSld>
  <p:clrMapOvr>
    <a:masterClrMapping/>
  </p:clrMapOvr>
  <p:transition spd="slow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Rules</a:t>
            </a:r>
          </a:p>
        </p:txBody>
      </p:sp>
      <p:sp>
        <p:nvSpPr>
          <p:cNvPr id="539" name="Shape 5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Detailed contract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Parameters, operations, api calls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Fields, cardinality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Terminology binding, extensions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Must be compatible with core</a:t>
            </a:r>
          </a:p>
          <a:p>
            <a:pPr marL="990600" lvl="1" indent="-495300" defTabSz="643889">
              <a:spcBef>
                <a:spcPts val="4600"/>
              </a:spcBef>
              <a:defRPr sz="4055"/>
            </a:pPr>
            <a:r>
              <a:t>Can’t change required binding</a:t>
            </a:r>
          </a:p>
          <a:p>
            <a:pPr marL="990600" lvl="1" indent="-495300" defTabSz="643889">
              <a:spcBef>
                <a:spcPts val="4600"/>
              </a:spcBef>
              <a:defRPr sz="4055"/>
            </a:pPr>
            <a:r>
              <a:t>Cardinality can restrict more (1..* to 1..1 but not 0..*)</a:t>
            </a:r>
          </a:p>
          <a:p>
            <a:pPr marL="990600" lvl="1" indent="-495300" defTabSz="643889">
              <a:spcBef>
                <a:spcPts val="4600"/>
              </a:spcBef>
              <a:defRPr sz="4055"/>
            </a:pPr>
            <a:r>
              <a:t>Can’t rename fields 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5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5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9" grpId="1" build="p" bldLvl="5" animBg="1" advAuto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Shape 543"/>
          <p:cNvSpPr>
            <a:spLocks noGrp="1"/>
          </p:cNvSpPr>
          <p:nvPr>
            <p:ph type="title"/>
          </p:nvPr>
        </p:nvSpPr>
        <p:spPr>
          <a:xfrm>
            <a:off x="635000" y="152704"/>
            <a:ext cx="23114000" cy="2006601"/>
          </a:xfrm>
          <a:prstGeom prst="rect">
            <a:avLst/>
          </a:prstGeom>
        </p:spPr>
        <p:txBody>
          <a:bodyPr/>
          <a:lstStyle/>
          <a:p>
            <a:r>
              <a:t>DAF Condition</a:t>
            </a:r>
          </a:p>
        </p:txBody>
      </p:sp>
      <p:sp>
        <p:nvSpPr>
          <p:cNvPr id="544" name="Shape 544"/>
          <p:cNvSpPr/>
          <p:nvPr/>
        </p:nvSpPr>
        <p:spPr>
          <a:xfrm>
            <a:off x="270919" y="12871298"/>
            <a:ext cx="9081644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http://hl7.org/fhir/dstu2/daf/daf-condition.html</a:t>
            </a:r>
          </a:p>
        </p:txBody>
      </p:sp>
      <p:pic>
        <p:nvPicPr>
          <p:cNvPr id="545" name="pasted-image.png"/>
          <p:cNvPicPr>
            <a:picLocks noChangeAspect="1"/>
          </p:cNvPicPr>
          <p:nvPr/>
        </p:nvPicPr>
        <p:blipFill>
          <a:blip r:embed="rId4"/>
          <a:srcRect b="18842"/>
          <a:stretch>
            <a:fillRect/>
          </a:stretch>
        </p:blipFill>
        <p:spPr>
          <a:xfrm>
            <a:off x="4679156" y="2280321"/>
            <a:ext cx="15025811" cy="104700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Argonaut IG</a:t>
            </a:r>
          </a:p>
        </p:txBody>
      </p:sp>
      <p:sp>
        <p:nvSpPr>
          <p:cNvPr id="550" name="Shape 5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u="sng">
                <a:hlinkClick r:id="rId2"/>
              </a:rPr>
              <a:t>http://www.fhir.org/guides/argonaut/r2/</a:t>
            </a:r>
            <a:r>
              <a:t> </a:t>
            </a:r>
          </a:p>
          <a:p>
            <a:r>
              <a:t>Standard Profiles for defined use cases</a:t>
            </a:r>
          </a:p>
          <a:p>
            <a:r>
              <a:t>Address issues from the JASON Task Force reports</a:t>
            </a:r>
          </a:p>
        </p:txBody>
      </p:sp>
      <p:sp>
        <p:nvSpPr>
          <p:cNvPr id="551" name="Shape 551"/>
          <p:cNvSpPr/>
          <p:nvPr/>
        </p:nvSpPr>
        <p:spPr>
          <a:xfrm>
            <a:off x="320630" y="12867685"/>
            <a:ext cx="6610668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http://hl7.org/fhir/dstu2/iglist.html</a:t>
            </a:r>
          </a:p>
        </p:txBody>
      </p:sp>
    </p:spTree>
  </p:cSld>
  <p:clrMapOvr>
    <a:masterClrMapping/>
  </p:clrMapOvr>
  <p:transition spd="slow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Shape 553"/>
          <p:cNvSpPr/>
          <p:nvPr/>
        </p:nvSpPr>
        <p:spPr>
          <a:xfrm>
            <a:off x="8873824" y="6197599"/>
            <a:ext cx="6890352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7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Questions?</a:t>
            </a:r>
          </a:p>
        </p:txBody>
      </p:sp>
      <p:sp>
        <p:nvSpPr>
          <p:cNvPr id="554" name="Shape 554"/>
          <p:cNvSpPr/>
          <p:nvPr/>
        </p:nvSpPr>
        <p:spPr>
          <a:xfrm>
            <a:off x="106484" y="133974"/>
            <a:ext cx="24171032" cy="13448052"/>
          </a:xfrm>
          <a:prstGeom prst="rect">
            <a:avLst/>
          </a:prstGeom>
          <a:ln w="266700">
            <a:solidFill>
              <a:srgbClr val="FFFF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More Exercises!</a:t>
            </a:r>
          </a:p>
        </p:txBody>
      </p:sp>
    </p:spTree>
  </p:cSld>
  <p:clrMapOvr>
    <a:masterClrMapping/>
  </p:clrMapOvr>
  <p:transition spd="slow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hape 5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10</a:t>
            </a:r>
          </a:p>
        </p:txBody>
      </p:sp>
    </p:spTree>
  </p:cSld>
  <p:clrMapOvr>
    <a:masterClrMapping/>
  </p:clrMapOvr>
  <p:transition spd="slow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10</a:t>
            </a:r>
          </a:p>
        </p:txBody>
      </p:sp>
      <p:sp>
        <p:nvSpPr>
          <p:cNvPr id="561" name="Shape 5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Does </a:t>
            </a:r>
            <a:r>
              <a:rPr lang="en-US" dirty="0"/>
              <a:t>Nancy</a:t>
            </a:r>
            <a:r>
              <a:rPr dirty="0"/>
              <a:t> Smart</a:t>
            </a:r>
            <a:r>
              <a:rPr lang="en-US" dirty="0"/>
              <a:t> (id = </a:t>
            </a:r>
            <a:r>
              <a:rPr lang="en-US" b="0" i="0" dirty="0">
                <a:solidFill>
                  <a:srgbClr val="505050"/>
                </a:solidFill>
                <a:effectLst/>
              </a:rPr>
              <a:t>12724066</a:t>
            </a:r>
            <a:r>
              <a:rPr lang="en-US" dirty="0"/>
              <a:t>)</a:t>
            </a:r>
            <a:r>
              <a:rPr dirty="0"/>
              <a:t> have a normal blood pressure?</a:t>
            </a:r>
          </a:p>
          <a:p>
            <a:pPr lvl="1"/>
            <a:r>
              <a:rPr dirty="0"/>
              <a:t>Hint: LOINC 55284-4 can be used to find blood pressures</a:t>
            </a:r>
          </a:p>
        </p:txBody>
      </p:sp>
    </p:spTree>
  </p:cSld>
  <p:clrMapOvr>
    <a:masterClrMapping/>
  </p:clrMapOvr>
  <p:transition spd="slow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Shape 5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10: Answer</a:t>
            </a:r>
          </a:p>
        </p:txBody>
      </p:sp>
      <p:sp>
        <p:nvSpPr>
          <p:cNvPr id="564" name="Shape 5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It’s not defined for most recent</a:t>
            </a:r>
          </a:p>
          <a:p>
            <a:r>
              <a:rPr lang="en-US" dirty="0"/>
              <a:t>GET </a:t>
            </a:r>
            <a:r>
              <a:rPr lang="en-US" dirty="0">
                <a:hlinkClick r:id="rId3"/>
              </a:rPr>
              <a:t>https://fhir-open.cerner.com/dstu2/ec2458f2-1e24-41c8-b71b-0e701af7583d/Observation?patient=12724066&amp;code=http://loinc.org|8480-6,http://loinc.org|8462-4&amp;_format=json</a:t>
            </a:r>
            <a:r>
              <a:rPr lang="en-US" dirty="0"/>
              <a:t> (code: http://loinc.org|8480-6,http://loinc.org|8462-4)</a:t>
            </a:r>
            <a:endParaRPr dirty="0"/>
          </a:p>
          <a:p>
            <a:r>
              <a:rPr dirty="0"/>
              <a:t>GET </a:t>
            </a:r>
            <a:r>
              <a:rPr lang="en-US" u="sng" dirty="0">
                <a:hlinkClick r:id="rId4"/>
              </a:rPr>
              <a:t>https://fhir-open.cerner.com/dstu2/ec2458f2-1e24-41c8-b71b-0e701af7583d/Observation?patient=12724066&amp;code=http://loinc.org|55284-4&amp;_format=json</a:t>
            </a:r>
            <a:r>
              <a:rPr dirty="0"/>
              <a:t>(code: http://loinc.org|55284-4)</a:t>
            </a:r>
          </a:p>
        </p:txBody>
      </p:sp>
    </p:spTree>
  </p:cSld>
  <p:clrMapOvr>
    <a:masterClrMapping/>
  </p:clrMapOvr>
  <p:transition spd="slow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8039" y="792363"/>
            <a:ext cx="14681201" cy="736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69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473" y="2741563"/>
            <a:ext cx="21640801" cy="9804401"/>
          </a:xfrm>
          <a:prstGeom prst="rect">
            <a:avLst/>
          </a:prstGeom>
          <a:ln w="12700">
            <a:miter lim="400000"/>
          </a:ln>
        </p:spPr>
      </p:pic>
      <p:sp>
        <p:nvSpPr>
          <p:cNvPr id="570" name="Shape 570"/>
          <p:cNvSpPr/>
          <p:nvPr/>
        </p:nvSpPr>
        <p:spPr>
          <a:xfrm>
            <a:off x="223337" y="12826604"/>
            <a:ext cx="8019289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http://hl7.org/fhir/dstu2/observation.html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8" grpId="1" animBg="1" advAuto="0"/>
      <p:bldP spid="569" grpId="2" animBg="1" advAuto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Shape 572"/>
          <p:cNvSpPr/>
          <p:nvPr/>
        </p:nvSpPr>
        <p:spPr>
          <a:xfrm>
            <a:off x="235704" y="12570877"/>
            <a:ext cx="14563282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u="sng">
                <a:hlinkClick r:id="rId2"/>
              </a:defRPr>
            </a:lvl1pPr>
          </a:lstStyle>
          <a:p>
            <a:pPr>
              <a:defRPr u="none"/>
            </a:pPr>
            <a:r>
              <a:rPr lang="en-US" u="sng" dirty="0">
                <a:hlinkClick r:id="rId3"/>
              </a:rPr>
              <a:t>http://fhir.cerner.com/millennium/dstu2/diagnostic/observation/#parameters</a:t>
            </a:r>
            <a:endParaRPr u="sng" dirty="0">
              <a:hlinkClick r:id="rId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982F1E-255E-4A2C-AEE9-7A4F17C17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7477" y="4144958"/>
            <a:ext cx="21969046" cy="3055971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2461</TotalTime>
  <Words>3070</Words>
  <Application>Microsoft Office PowerPoint</Application>
  <PresentationFormat>Custom</PresentationFormat>
  <Paragraphs>343</Paragraphs>
  <Slides>114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114</vt:i4>
      </vt:variant>
    </vt:vector>
  </HeadingPairs>
  <TitlesOfParts>
    <vt:vector size="121" baseType="lpstr">
      <vt:lpstr>Arial</vt:lpstr>
      <vt:lpstr>Courier</vt:lpstr>
      <vt:lpstr>Franklin Gothic Book</vt:lpstr>
      <vt:lpstr>Helvetica</vt:lpstr>
      <vt:lpstr>Helvetica Light</vt:lpstr>
      <vt:lpstr>Helvetica Neue</vt:lpstr>
      <vt:lpstr>White</vt:lpstr>
      <vt:lpstr>PowerPoint Presentation</vt:lpstr>
      <vt:lpstr>FHIR Deep Dive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Which Version?</vt:lpstr>
      <vt:lpstr>PowerPoint Presentation</vt:lpstr>
      <vt:lpstr>PowerPoint Presentation</vt:lpstr>
      <vt:lpstr>Primitive Types</vt:lpstr>
      <vt:lpstr>Surprises</vt:lpstr>
      <vt:lpstr>Complex Types</vt:lpstr>
      <vt:lpstr>Code Systems</vt:lpstr>
      <vt:lpstr>Formats</vt:lpstr>
      <vt:lpstr>PowerPoint Presentation</vt:lpstr>
      <vt:lpstr>Resources</vt:lpstr>
      <vt:lpstr>PowerPoint Presentation</vt:lpstr>
      <vt:lpstr>Maturity Levels</vt:lpstr>
      <vt:lpstr>PowerPoint Presentation</vt:lpstr>
      <vt:lpstr>Terminology Bindings</vt:lpstr>
      <vt:lpstr>Type/Binding Strength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 1</vt:lpstr>
      <vt:lpstr>Exercise 1</vt:lpstr>
      <vt:lpstr>Exercise 1: Answer</vt:lpstr>
      <vt:lpstr>Exercise 2</vt:lpstr>
      <vt:lpstr>Exercise 2</vt:lpstr>
      <vt:lpstr>Exercise 2: Answer</vt:lpstr>
      <vt:lpstr>Exercise 3</vt:lpstr>
      <vt:lpstr>Exercise 3</vt:lpstr>
      <vt:lpstr>Exercise 3: Answer</vt:lpstr>
      <vt:lpstr>PowerPoint Presentation</vt:lpstr>
      <vt:lpstr>PowerPoint Presentation</vt:lpstr>
      <vt:lpstr>PowerPoint Presentation</vt:lpstr>
      <vt:lpstr>Read</vt:lpstr>
      <vt:lpstr>id vs identifier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Paging</vt:lpstr>
      <vt:lpstr>PowerPoint Presentation</vt:lpstr>
      <vt:lpstr>PowerPoint Presentation</vt:lpstr>
      <vt:lpstr>Create</vt:lpstr>
      <vt:lpstr>Update</vt:lpstr>
      <vt:lpstr>Conditional Update</vt:lpstr>
      <vt:lpstr>Exercise 4</vt:lpstr>
      <vt:lpstr>Exercise 4</vt:lpstr>
      <vt:lpstr>Exercise 4: Answer</vt:lpstr>
      <vt:lpstr>Exercise 5</vt:lpstr>
      <vt:lpstr>Exercise 5</vt:lpstr>
      <vt:lpstr>Exercise 5: Answer</vt:lpstr>
      <vt:lpstr>PowerPoint Presentation</vt:lpstr>
      <vt:lpstr>What if it wasn’t mapped/known?</vt:lpstr>
      <vt:lpstr>Exercise 6</vt:lpstr>
      <vt:lpstr>Exercise 6</vt:lpstr>
      <vt:lpstr>Exercise 6: Answer</vt:lpstr>
      <vt:lpstr>Paging</vt:lpstr>
      <vt:lpstr>MedicationStatement?</vt:lpstr>
      <vt:lpstr>PowerPoint Presentation</vt:lpstr>
      <vt:lpstr>Exercise 7</vt:lpstr>
      <vt:lpstr>Exercise 7</vt:lpstr>
      <vt:lpstr>Exercise 7: Answer</vt:lpstr>
      <vt:lpstr>PowerPoint Presentation</vt:lpstr>
      <vt:lpstr>PowerPoint Presentation</vt:lpstr>
      <vt:lpstr>PowerPoint Presentation</vt:lpstr>
      <vt:lpstr>Extension “Rules”</vt:lpstr>
      <vt:lpstr>Examples</vt:lpstr>
      <vt:lpstr>Modifier Example</vt:lpstr>
      <vt:lpstr>PowerPoint Presentation</vt:lpstr>
      <vt:lpstr>PowerPoint Presentation</vt:lpstr>
      <vt:lpstr>Conformance Resource</vt:lpstr>
      <vt:lpstr>What?</vt:lpstr>
      <vt:lpstr>Exercise 8</vt:lpstr>
      <vt:lpstr>Exercise 8</vt:lpstr>
      <vt:lpstr>Exercise 8: Answer</vt:lpstr>
      <vt:lpstr>Exercise 9</vt:lpstr>
      <vt:lpstr>Exercise 9</vt:lpstr>
      <vt:lpstr>Exercise 9: Answer</vt:lpstr>
      <vt:lpstr>PowerPoint Presentation</vt:lpstr>
      <vt:lpstr>PowerPoint Presentation</vt:lpstr>
      <vt:lpstr>What</vt:lpstr>
      <vt:lpstr>Rules</vt:lpstr>
      <vt:lpstr>DAF Condition</vt:lpstr>
      <vt:lpstr>Argonaut IG</vt:lpstr>
      <vt:lpstr>PowerPoint Presentation</vt:lpstr>
      <vt:lpstr>More Exercises!</vt:lpstr>
      <vt:lpstr>Exercise 10</vt:lpstr>
      <vt:lpstr>Exercise 10</vt:lpstr>
      <vt:lpstr>Exercise 10: Answer</vt:lpstr>
      <vt:lpstr>PowerPoint Presentation</vt:lpstr>
      <vt:lpstr>PowerPoint Presentation</vt:lpstr>
      <vt:lpstr>Exercise 11</vt:lpstr>
      <vt:lpstr>Exercise 11</vt:lpstr>
      <vt:lpstr>Exercise 11: Answer</vt:lpstr>
      <vt:lpstr>Exercise 12</vt:lpstr>
      <vt:lpstr>Exercise 12</vt:lpstr>
      <vt:lpstr>Exercise 12: Answer</vt:lpstr>
      <vt:lpstr>Exercise 13</vt:lpstr>
      <vt:lpstr>Exercise 13</vt:lpstr>
      <vt:lpstr>Exercise 13: Answer</vt:lpstr>
      <vt:lpstr>PowerPoint Presentation</vt:lpstr>
      <vt:lpstr>Exercise 14</vt:lpstr>
      <vt:lpstr>Exercise 14</vt:lpstr>
      <vt:lpstr>Exercise 14: Answer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Heits,Brian</dc:creator>
  <cp:lastModifiedBy>Heits,Brian</cp:lastModifiedBy>
  <cp:revision>59</cp:revision>
  <dcterms:modified xsi:type="dcterms:W3CDTF">2021-05-31T18:16:59Z</dcterms:modified>
</cp:coreProperties>
</file>